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jpg" ContentType="image/jpeg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handoutMasterIdLst>
    <p:handoutMasterId r:id="rId38"/>
  </p:handoutMasterIdLst>
  <p:sldIdLst>
    <p:sldId id="892" r:id="rId2"/>
    <p:sldId id="869" r:id="rId3"/>
    <p:sldId id="870" r:id="rId4"/>
    <p:sldId id="905" r:id="rId5"/>
    <p:sldId id="833" r:id="rId6"/>
    <p:sldId id="900" r:id="rId7"/>
    <p:sldId id="871" r:id="rId8"/>
    <p:sldId id="872" r:id="rId9"/>
    <p:sldId id="893" r:id="rId10"/>
    <p:sldId id="894" r:id="rId11"/>
    <p:sldId id="873" r:id="rId12"/>
    <p:sldId id="874" r:id="rId13"/>
    <p:sldId id="897" r:id="rId14"/>
    <p:sldId id="898" r:id="rId15"/>
    <p:sldId id="875" r:id="rId16"/>
    <p:sldId id="901" r:id="rId17"/>
    <p:sldId id="876" r:id="rId18"/>
    <p:sldId id="877" r:id="rId19"/>
    <p:sldId id="878" r:id="rId20"/>
    <p:sldId id="879" r:id="rId21"/>
    <p:sldId id="895" r:id="rId22"/>
    <p:sldId id="880" r:id="rId23"/>
    <p:sldId id="891" r:id="rId24"/>
    <p:sldId id="881" r:id="rId25"/>
    <p:sldId id="882" r:id="rId26"/>
    <p:sldId id="883" r:id="rId27"/>
    <p:sldId id="884" r:id="rId28"/>
    <p:sldId id="890" r:id="rId29"/>
    <p:sldId id="885" r:id="rId30"/>
    <p:sldId id="902" r:id="rId31"/>
    <p:sldId id="904" r:id="rId32"/>
    <p:sldId id="888" r:id="rId33"/>
    <p:sldId id="903" r:id="rId34"/>
    <p:sldId id="899" r:id="rId35"/>
    <p:sldId id="835" r:id="rId36"/>
  </p:sldIdLst>
  <p:sldSz cx="9144000" cy="6858000" type="screen4x3"/>
  <p:notesSz cx="7315200" cy="9601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1pPr>
    <a:lvl2pPr marL="457130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2pPr>
    <a:lvl3pPr marL="914259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3pPr>
    <a:lvl4pPr marL="1371390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4pPr>
    <a:lvl5pPr marL="1828519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5pPr>
    <a:lvl6pPr marL="2285649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6pPr>
    <a:lvl7pPr marL="2742780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7pPr>
    <a:lvl8pPr marL="3199908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8pPr>
    <a:lvl9pPr marL="3657039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33"/>
    <a:srgbClr val="FFCC99"/>
    <a:srgbClr val="CCFF99"/>
    <a:srgbClr val="CC99FF"/>
    <a:srgbClr val="000066"/>
    <a:srgbClr val="996600"/>
    <a:srgbClr val="4D6997"/>
    <a:srgbClr val="66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309" autoAdjust="0"/>
    <p:restoredTop sz="75202" autoAdjust="0"/>
  </p:normalViewPr>
  <p:slideViewPr>
    <p:cSldViewPr>
      <p:cViewPr>
        <p:scale>
          <a:sx n="100" d="100"/>
          <a:sy n="100" d="100"/>
        </p:scale>
        <p:origin x="-1032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>
      <p:cViewPr varScale="1">
        <p:scale>
          <a:sx n="56" d="100"/>
          <a:sy n="56" d="100"/>
        </p:scale>
        <p:origin x="-1782" y="-78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notesMaster" Target="notesMasters/notesMaster1.xml"/><Relationship Id="rId38" Type="http://schemas.openxmlformats.org/officeDocument/2006/relationships/handoutMaster" Target="handoutMasters/handoutMaster1.xml"/><Relationship Id="rId39" Type="http://schemas.openxmlformats.org/officeDocument/2006/relationships/printerSettings" Target="printerSettings/printerSettings1.bin"/><Relationship Id="rId40" Type="http://schemas.openxmlformats.org/officeDocument/2006/relationships/presProps" Target="presProps.xml"/><Relationship Id="rId41" Type="http://schemas.openxmlformats.org/officeDocument/2006/relationships/viewProps" Target="viewProps.xml"/><Relationship Id="rId42" Type="http://schemas.openxmlformats.org/officeDocument/2006/relationships/theme" Target="theme/theme1.xml"/><Relationship Id="rId43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4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6551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algn="r"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5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1776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5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6551" y="9121776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algn="r"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fld id="{D098A0DF-783C-49D9-9260-6806A799FD3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0716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4964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algn="r"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0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8888" y="720725"/>
            <a:ext cx="4797425" cy="35988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59301"/>
            <a:ext cx="5853113" cy="432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9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4964" y="9120189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algn="r"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fld id="{A0D86A14-AC1F-4C9A-8DDE-CE6B11F3119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75978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13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25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39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51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5649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780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908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039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33601" y="1371600"/>
            <a:ext cx="6477000" cy="1752600"/>
          </a:xfrm>
        </p:spPr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33601" y="3733800"/>
            <a:ext cx="6477000" cy="1981200"/>
          </a:xfrm>
        </p:spPr>
        <p:txBody>
          <a:bodyPr/>
          <a:lstStyle>
            <a:lvl1pPr marL="0" indent="0">
              <a:buFont typeface="Wingdings" pitchFamily="2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3pPr>
              <a:defRPr sz="1800"/>
            </a:lvl3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2895600"/>
            <a:ext cx="9144000" cy="1028700"/>
          </a:xfrm>
        </p:spPr>
        <p:txBody>
          <a:bodyPr/>
          <a:lstStyle>
            <a:lvl1pPr algn="ctr">
              <a:defRPr sz="4000" b="1">
                <a:latin typeface="+mn-l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52400" y="114300"/>
            <a:ext cx="8686800" cy="102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45713" rIns="91425" bIns="45713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1066800"/>
            <a:ext cx="8458200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45713" rIns="91425" bIns="4571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8" r:id="rId3"/>
    <p:sldLayoutId id="2147483656" r:id="rId4"/>
    <p:sldLayoutId id="2147483653" r:id="rId5"/>
    <p:sldLayoutId id="2147483654" r:id="rId6"/>
    <p:sldLayoutId id="2147483657" r:id="rId7"/>
  </p:sldLayoutIdLst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baseline="0">
          <a:solidFill>
            <a:schemeClr val="bg1"/>
          </a:solidFill>
          <a:latin typeface="Gill Sans"/>
          <a:ea typeface="+mj-ea"/>
          <a:cs typeface="Gill San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5pPr>
      <a:lvl6pPr marL="457130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6pPr>
      <a:lvl7pPr marL="914259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7pPr>
      <a:lvl8pPr marL="1371390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8pPr>
      <a:lvl9pPr marL="1828519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9pPr>
    </p:titleStyle>
    <p:bodyStyle>
      <a:lvl1pPr marL="342848" indent="-342848" algn="l" rtl="0" eaLnBrk="0" fontAlgn="base" hangingPunct="0">
        <a:spcBef>
          <a:spcPct val="25000"/>
        </a:spcBef>
        <a:spcAft>
          <a:spcPct val="25000"/>
        </a:spcAft>
        <a:buClr>
          <a:srgbClr val="5675A9"/>
        </a:buClr>
        <a:buSzPct val="75000"/>
        <a:buFont typeface="Wingdings" charset="2"/>
        <a:buChar char="¢"/>
        <a:defRPr sz="2400" baseline="0">
          <a:solidFill>
            <a:schemeClr val="bg1"/>
          </a:solidFill>
          <a:latin typeface="Gill Sans"/>
          <a:ea typeface="+mn-ea"/>
          <a:cs typeface="Gill Sans"/>
        </a:defRPr>
      </a:lvl1pPr>
      <a:lvl2pPr marL="742836" indent="-285707" algn="l" rtl="0" eaLnBrk="0" fontAlgn="base" hangingPunct="0">
        <a:spcBef>
          <a:spcPct val="10000"/>
        </a:spcBef>
        <a:spcAft>
          <a:spcPct val="10000"/>
        </a:spcAft>
        <a:buClr>
          <a:srgbClr val="5675A9"/>
        </a:buClr>
        <a:buSzPct val="75000"/>
        <a:buFont typeface="Wingdings" charset="2"/>
        <a:buChar char="l"/>
        <a:defRPr sz="2000" baseline="0">
          <a:solidFill>
            <a:schemeClr val="bg1"/>
          </a:solidFill>
          <a:latin typeface="Gill Sans"/>
          <a:cs typeface="Gill Sans"/>
        </a:defRPr>
      </a:lvl2pPr>
      <a:lvl3pPr marL="1142824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800" baseline="0">
          <a:solidFill>
            <a:schemeClr val="bg1"/>
          </a:solidFill>
          <a:latin typeface="Gill Sans"/>
          <a:cs typeface="Gill Sans"/>
        </a:defRPr>
      </a:lvl3pPr>
      <a:lvl4pPr marL="1599954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600" baseline="0">
          <a:solidFill>
            <a:schemeClr val="bg1"/>
          </a:solidFill>
          <a:latin typeface="Gill Sans"/>
          <a:cs typeface="Gill Sans"/>
        </a:defRPr>
      </a:lvl4pPr>
      <a:lvl5pPr marL="2057085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600" baseline="0">
          <a:solidFill>
            <a:schemeClr val="bg1"/>
          </a:solidFill>
          <a:latin typeface="Gill Sans"/>
          <a:cs typeface="Gill Sans"/>
        </a:defRPr>
      </a:lvl5pPr>
      <a:lvl6pPr marL="2514215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6pPr>
      <a:lvl7pPr marL="2971344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7pPr>
      <a:lvl8pPr marL="3428475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8pPr>
      <a:lvl9pPr marL="3885603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9pPr>
    </p:bodyStyle>
    <p:otherStyle>
      <a:defPPr>
        <a:defRPr lang="en-US"/>
      </a:defPPr>
      <a:lvl1pPr marL="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4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08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3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png"/><Relationship Id="rId3" Type="http://schemas.openxmlformats.org/officeDocument/2006/relationships/image" Target="../media/image9.w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4"/>
          <p:cNvSpPr>
            <a:spLocks noChangeArrowheads="1"/>
          </p:cNvSpPr>
          <p:nvPr/>
        </p:nvSpPr>
        <p:spPr bwMode="auto">
          <a:xfrm>
            <a:off x="76200" y="1219200"/>
            <a:ext cx="8991600" cy="13716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3600" dirty="0" smtClean="0">
                <a:solidFill>
                  <a:schemeClr val="bg2"/>
                </a:solidFill>
                <a:latin typeface="Gill Sans"/>
                <a:cs typeface="Gill Sans"/>
              </a:rPr>
              <a:t>Data-Intensive Computing </a:t>
            </a:r>
            <a:br>
              <a:rPr lang="en-US" sz="3600" dirty="0" smtClean="0">
                <a:solidFill>
                  <a:schemeClr val="bg2"/>
                </a:solidFill>
                <a:latin typeface="Gill Sans"/>
                <a:cs typeface="Gill Sans"/>
              </a:rPr>
            </a:br>
            <a:r>
              <a:rPr lang="en-US" sz="3600" dirty="0" smtClean="0">
                <a:solidFill>
                  <a:schemeClr val="bg2"/>
                </a:solidFill>
                <a:latin typeface="Gill Sans"/>
                <a:cs typeface="Gill Sans"/>
              </a:rPr>
              <a:t>with MapReduce</a:t>
            </a:r>
            <a:endParaRPr lang="en-US" sz="360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3276600" y="4038600"/>
            <a:ext cx="38862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45713" rIns="91425" bIns="45713" numCol="1" anchor="t" anchorCtr="0" compatLnSpc="1">
            <a:prstTxWarp prst="textNoShape">
              <a:avLst/>
            </a:prstTxWarp>
          </a:bodyPr>
          <a:lstStyle/>
          <a:p>
            <a:pPr algn="r" defTabSz="914259" eaLnBrk="1" hangingPunct="1">
              <a:buClr>
                <a:srgbClr val="5675A9"/>
              </a:buClr>
              <a:buSzPct val="75000"/>
              <a:defRPr/>
            </a:pPr>
            <a:r>
              <a:rPr lang="en-US" sz="2000" b="0" kern="0" dirty="0" smtClean="0">
                <a:solidFill>
                  <a:schemeClr val="bg2"/>
                </a:solidFill>
                <a:latin typeface="Gill Sans"/>
                <a:cs typeface="Gill Sans"/>
              </a:rPr>
              <a:t>Jimmy Lin</a:t>
            </a:r>
          </a:p>
          <a:p>
            <a:pPr algn="r" defTabSz="914259" eaLnBrk="1" hangingPunct="1">
              <a:buClr>
                <a:srgbClr val="5675A9"/>
              </a:buClr>
              <a:buSzPct val="75000"/>
              <a:defRPr/>
            </a:pPr>
            <a:r>
              <a:rPr lang="en-US" sz="2000" b="0" kern="0" dirty="0" smtClean="0">
                <a:solidFill>
                  <a:schemeClr val="bg2"/>
                </a:solidFill>
                <a:latin typeface="Gill Sans"/>
                <a:cs typeface="Gill Sans"/>
              </a:rPr>
              <a:t>University of Maryland</a:t>
            </a:r>
          </a:p>
          <a:p>
            <a:pPr algn="r" defTabSz="914259" eaLnBrk="1" hangingPunct="1">
              <a:buClr>
                <a:srgbClr val="5675A9"/>
              </a:buClr>
              <a:buSzPct val="75000"/>
              <a:defRPr/>
            </a:pPr>
            <a:r>
              <a:rPr lang="en-US" sz="2000" b="0" kern="0" dirty="0" smtClean="0">
                <a:solidFill>
                  <a:schemeClr val="bg2"/>
                </a:solidFill>
                <a:latin typeface="Gill Sans"/>
                <a:cs typeface="Gill Sans"/>
              </a:rPr>
              <a:t>Thursday, January 31, 2013</a:t>
            </a:r>
          </a:p>
        </p:txBody>
      </p:sp>
      <p:pic>
        <p:nvPicPr>
          <p:cNvPr id="9" name="Picture 13" descr="creative-common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1600" y="6358582"/>
            <a:ext cx="1117600" cy="393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 descr="University_of_Maryland_Sea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600" y="4038600"/>
            <a:ext cx="1143000" cy="1143000"/>
          </a:xfrm>
          <a:prstGeom prst="rect">
            <a:avLst/>
          </a:prstGeom>
        </p:spPr>
      </p:pic>
      <p:sp>
        <p:nvSpPr>
          <p:cNvPr id="7" name="Rectangle 14"/>
          <p:cNvSpPr>
            <a:spLocks noChangeArrowheads="1"/>
          </p:cNvSpPr>
          <p:nvPr/>
        </p:nvSpPr>
        <p:spPr bwMode="auto">
          <a:xfrm>
            <a:off x="76200" y="2362200"/>
            <a:ext cx="89916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400" b="0" dirty="0">
                <a:solidFill>
                  <a:schemeClr val="bg2"/>
                </a:solidFill>
                <a:latin typeface="Gill Sans"/>
                <a:cs typeface="Gill Sans"/>
              </a:rPr>
              <a:t>Session 2: Hadoop Nuts and Bolts</a:t>
            </a:r>
          </a:p>
        </p:txBody>
      </p:sp>
      <p:sp>
        <p:nvSpPr>
          <p:cNvPr id="8" name="Text Box 11"/>
          <p:cNvSpPr txBox="1">
            <a:spLocks noChangeArrowheads="1"/>
          </p:cNvSpPr>
          <p:nvPr/>
        </p:nvSpPr>
        <p:spPr bwMode="auto">
          <a:xfrm>
            <a:off x="1371600" y="6324600"/>
            <a:ext cx="690375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  <a:t>This work is licensed under a Creative Commons Attribution-Noncommercial-Share Alike 3.0 United States</a:t>
            </a:r>
            <a:b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</a:br>
            <a: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  <a:t>See http://creativecommons.org/licenses/by-nc-sa/3.0/us/ for details</a:t>
            </a:r>
          </a:p>
        </p:txBody>
      </p:sp>
    </p:spTree>
    <p:extLst>
      <p:ext uri="{BB962C8B-B14F-4D97-AF65-F5344CB8AC3E}">
        <p14:creationId xmlns:p14="http://schemas.microsoft.com/office/powerpoint/2010/main" val="2702894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1280px-Volt_Királyi_palota_(138._számú_műemlék)_3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"/>
            <a:ext cx="9143999" cy="6858001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tale of two packages…</a:t>
            </a:r>
            <a:endParaRPr lang="en-US" dirty="0"/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3352800" y="1219200"/>
            <a:ext cx="365760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000" b="0" dirty="0" err="1">
                <a:latin typeface="Gill Sans"/>
                <a:cs typeface="Gill Sans"/>
              </a:rPr>
              <a:t>org.apache.hadoop.mapreduce</a:t>
            </a:r>
            <a:r>
              <a:rPr lang="en-US" sz="2000" b="0" dirty="0">
                <a:latin typeface="Gill Sans"/>
                <a:cs typeface="Gill Sans"/>
              </a:rPr>
              <a:t> </a:t>
            </a:r>
            <a:endParaRPr lang="en-US" sz="2000" b="0" dirty="0" smtClean="0">
              <a:latin typeface="Gill Sans"/>
              <a:cs typeface="Gill Sans"/>
            </a:endParaRPr>
          </a:p>
          <a:p>
            <a:r>
              <a:rPr lang="en-US" sz="2000" b="0" dirty="0" err="1" smtClean="0">
                <a:latin typeface="Gill Sans"/>
                <a:cs typeface="Gill Sans"/>
              </a:rPr>
              <a:t>org.apache.hadoop.mapred</a:t>
            </a:r>
            <a:endParaRPr lang="en-US" sz="2000" b="0" dirty="0">
              <a:latin typeface="Gill Sans"/>
              <a:cs typeface="Gill Sans"/>
            </a:endParaRPr>
          </a:p>
        </p:txBody>
      </p:sp>
      <p:sp>
        <p:nvSpPr>
          <p:cNvPr id="8" name="TextBox 3"/>
          <p:cNvSpPr txBox="1">
            <a:spLocks noChangeArrowheads="1"/>
          </p:cNvSpPr>
          <p:nvPr/>
        </p:nvSpPr>
        <p:spPr bwMode="auto">
          <a:xfrm>
            <a:off x="0" y="6611938"/>
            <a:ext cx="2743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FFFFFF"/>
                </a:solidFill>
              </a:rPr>
              <a:t>Source: </a:t>
            </a:r>
            <a:r>
              <a:rPr lang="en-US" sz="1000" b="0" dirty="0" smtClean="0">
                <a:solidFill>
                  <a:srgbClr val="FFFFFF"/>
                </a:solidFill>
              </a:rPr>
              <a:t>Wikipedia (Budapest)</a:t>
            </a:r>
            <a:endParaRPr lang="en-US" sz="1000" b="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185440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/>
                </a:solidFill>
              </a:rPr>
              <a:t>Data Types in Hadoop: Keys and Values</a:t>
            </a:r>
          </a:p>
        </p:txBody>
      </p:sp>
      <p:sp>
        <p:nvSpPr>
          <p:cNvPr id="20483" name="TextBox 3"/>
          <p:cNvSpPr txBox="1">
            <a:spLocks noChangeArrowheads="1"/>
          </p:cNvSpPr>
          <p:nvPr/>
        </p:nvSpPr>
        <p:spPr bwMode="auto">
          <a:xfrm>
            <a:off x="2017713" y="1524000"/>
            <a:ext cx="118757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 i="1" dirty="0">
                <a:solidFill>
                  <a:srgbClr val="FF0000"/>
                </a:solidFill>
                <a:latin typeface="Gill Sans"/>
                <a:cs typeface="Gill Sans"/>
              </a:rPr>
              <a:t>Writable </a:t>
            </a:r>
          </a:p>
        </p:txBody>
      </p:sp>
      <p:sp>
        <p:nvSpPr>
          <p:cNvPr id="20484" name="TextBox 4"/>
          <p:cNvSpPr txBox="1">
            <a:spLocks noChangeArrowheads="1"/>
          </p:cNvSpPr>
          <p:nvPr/>
        </p:nvSpPr>
        <p:spPr bwMode="auto">
          <a:xfrm>
            <a:off x="4038600" y="1524000"/>
            <a:ext cx="40386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800" b="0" dirty="0">
                <a:solidFill>
                  <a:schemeClr val="bg2"/>
                </a:solidFill>
                <a:latin typeface="Gill Sans"/>
                <a:cs typeface="Gill Sans"/>
              </a:rPr>
              <a:t>Defines a de/serialization protocol. Every data type in Hadoop is a Writable.</a:t>
            </a:r>
          </a:p>
        </p:txBody>
      </p:sp>
      <p:sp>
        <p:nvSpPr>
          <p:cNvPr id="16389" name="TextBox 5"/>
          <p:cNvSpPr txBox="1">
            <a:spLocks noChangeArrowheads="1"/>
          </p:cNvSpPr>
          <p:nvPr/>
        </p:nvSpPr>
        <p:spPr bwMode="auto">
          <a:xfrm>
            <a:off x="1415068" y="2525713"/>
            <a:ext cx="239493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 i="1" dirty="0" err="1">
                <a:solidFill>
                  <a:srgbClr val="FF0000"/>
                </a:solidFill>
                <a:latin typeface="Gill Sans"/>
                <a:cs typeface="Gill Sans"/>
              </a:rPr>
              <a:t>WritableComprable</a:t>
            </a:r>
            <a:endParaRPr lang="en-US" sz="1800" i="1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16390" name="TextBox 6"/>
          <p:cNvSpPr txBox="1">
            <a:spLocks noChangeArrowheads="1"/>
          </p:cNvSpPr>
          <p:nvPr/>
        </p:nvSpPr>
        <p:spPr bwMode="auto">
          <a:xfrm>
            <a:off x="4038600" y="2525713"/>
            <a:ext cx="4038600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800" b="0" dirty="0">
                <a:solidFill>
                  <a:schemeClr val="bg2"/>
                </a:solidFill>
                <a:latin typeface="Gill Sans"/>
                <a:cs typeface="Gill Sans"/>
              </a:rPr>
              <a:t>Defines a sort order.  All keys must be of this type (but not values).</a:t>
            </a:r>
          </a:p>
        </p:txBody>
      </p:sp>
      <p:cxnSp>
        <p:nvCxnSpPr>
          <p:cNvPr id="16391" name="Straight Arrow Connector 8"/>
          <p:cNvCxnSpPr>
            <a:cxnSpLocks noChangeShapeType="1"/>
          </p:cNvCxnSpPr>
          <p:nvPr/>
        </p:nvCxnSpPr>
        <p:spPr bwMode="auto">
          <a:xfrm rot="16200000" flipV="1">
            <a:off x="2279650" y="2209801"/>
            <a:ext cx="631825" cy="0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392" name="TextBox 9"/>
          <p:cNvSpPr txBox="1">
            <a:spLocks noChangeArrowheads="1"/>
          </p:cNvSpPr>
          <p:nvPr/>
        </p:nvSpPr>
        <p:spPr bwMode="auto">
          <a:xfrm>
            <a:off x="1849438" y="4114800"/>
            <a:ext cx="1330412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 err="1">
                <a:solidFill>
                  <a:schemeClr val="bg2"/>
                </a:solidFill>
                <a:latin typeface="Gill Sans"/>
                <a:cs typeface="Gill Sans"/>
              </a:rPr>
              <a:t>IntWritable</a:t>
            </a:r>
            <a:r>
              <a:rPr lang="en-US" b="0" dirty="0">
                <a:solidFill>
                  <a:schemeClr val="bg2"/>
                </a:solidFill>
                <a:latin typeface="Gill Sans"/>
                <a:cs typeface="Gill Sans"/>
              </a:rPr>
              <a:t/>
            </a:r>
            <a:br>
              <a:rPr lang="en-US" b="0" dirty="0">
                <a:solidFill>
                  <a:schemeClr val="bg2"/>
                </a:solidFill>
                <a:latin typeface="Gill Sans"/>
                <a:cs typeface="Gill Sans"/>
              </a:rPr>
            </a:br>
            <a:r>
              <a:rPr lang="en-US" b="0" dirty="0" err="1">
                <a:solidFill>
                  <a:schemeClr val="bg2"/>
                </a:solidFill>
                <a:latin typeface="Gill Sans"/>
                <a:cs typeface="Gill Sans"/>
              </a:rPr>
              <a:t>LongWritable</a:t>
            </a:r>
            <a:endParaRPr lang="en-US" b="0" dirty="0">
              <a:solidFill>
                <a:schemeClr val="bg2"/>
              </a:solidFill>
              <a:latin typeface="Gill Sans"/>
              <a:cs typeface="Gill Sans"/>
            </a:endParaRPr>
          </a:p>
          <a:p>
            <a:r>
              <a:rPr lang="en-US" b="0" dirty="0">
                <a:solidFill>
                  <a:schemeClr val="bg2"/>
                </a:solidFill>
                <a:latin typeface="Gill Sans"/>
                <a:cs typeface="Gill Sans"/>
              </a:rPr>
              <a:t>Text</a:t>
            </a:r>
          </a:p>
          <a:p>
            <a:r>
              <a:rPr lang="en-US" b="0" dirty="0">
                <a:solidFill>
                  <a:schemeClr val="bg2"/>
                </a:solidFill>
                <a:latin typeface="Gill Sans"/>
                <a:cs typeface="Gill Sans"/>
              </a:rPr>
              <a:t>…</a:t>
            </a:r>
          </a:p>
        </p:txBody>
      </p:sp>
      <p:cxnSp>
        <p:nvCxnSpPr>
          <p:cNvPr id="16393" name="Straight Arrow Connector 11"/>
          <p:cNvCxnSpPr>
            <a:cxnSpLocks noChangeShapeType="1"/>
          </p:cNvCxnSpPr>
          <p:nvPr/>
        </p:nvCxnSpPr>
        <p:spPr bwMode="auto">
          <a:xfrm rot="5400000" flipH="1" flipV="1">
            <a:off x="1986757" y="3505994"/>
            <a:ext cx="1219200" cy="1587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TextBox 6"/>
          <p:cNvSpPr txBox="1">
            <a:spLocks noChangeArrowheads="1"/>
          </p:cNvSpPr>
          <p:nvPr/>
        </p:nvSpPr>
        <p:spPr bwMode="auto">
          <a:xfrm>
            <a:off x="4038600" y="4078288"/>
            <a:ext cx="40386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800" b="0" dirty="0">
                <a:solidFill>
                  <a:schemeClr val="bg2"/>
                </a:solidFill>
                <a:latin typeface="Gill Sans"/>
                <a:cs typeface="Gill Sans"/>
              </a:rPr>
              <a:t>Concrete classes for different data types.</a:t>
            </a:r>
          </a:p>
        </p:txBody>
      </p:sp>
      <p:sp>
        <p:nvSpPr>
          <p:cNvPr id="11" name="TextBox 9"/>
          <p:cNvSpPr txBox="1">
            <a:spLocks noChangeArrowheads="1"/>
          </p:cNvSpPr>
          <p:nvPr/>
        </p:nvSpPr>
        <p:spPr bwMode="auto">
          <a:xfrm>
            <a:off x="1752600" y="5822533"/>
            <a:ext cx="133462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 err="1" smtClean="0">
                <a:solidFill>
                  <a:schemeClr val="bg2"/>
                </a:solidFill>
                <a:latin typeface="Gill Sans"/>
                <a:cs typeface="Gill Sans"/>
              </a:rPr>
              <a:t>SequenceFiles</a:t>
            </a:r>
            <a:endParaRPr lang="en-US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12" name="TextBox 6"/>
          <p:cNvSpPr txBox="1">
            <a:spLocks noChangeArrowheads="1"/>
          </p:cNvSpPr>
          <p:nvPr/>
        </p:nvSpPr>
        <p:spPr bwMode="auto">
          <a:xfrm>
            <a:off x="4038600" y="5791200"/>
            <a:ext cx="40386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800" b="0" dirty="0" smtClean="0">
                <a:solidFill>
                  <a:schemeClr val="bg2"/>
                </a:solidFill>
                <a:latin typeface="Gill Sans"/>
                <a:cs typeface="Gill Sans"/>
              </a:rPr>
              <a:t>Binary encoded of a sequence of </a:t>
            </a:r>
            <a:br>
              <a:rPr lang="en-US" sz="1800" b="0" dirty="0" smtClean="0">
                <a:solidFill>
                  <a:schemeClr val="bg2"/>
                </a:solidFill>
                <a:latin typeface="Gill Sans"/>
                <a:cs typeface="Gill Sans"/>
              </a:rPr>
            </a:br>
            <a:r>
              <a:rPr lang="en-US" sz="1800" b="0" dirty="0" smtClean="0">
                <a:solidFill>
                  <a:schemeClr val="bg2"/>
                </a:solidFill>
                <a:latin typeface="Gill Sans"/>
                <a:cs typeface="Gill Sans"/>
              </a:rPr>
              <a:t>key/value pairs</a:t>
            </a:r>
            <a:endParaRPr lang="en-US" sz="1800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69151205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89" grpId="0"/>
      <p:bldP spid="16390" grpId="0"/>
      <p:bldP spid="16392" grpId="0"/>
      <p:bldP spid="10" grpId="0"/>
      <p:bldP spid="11" grpId="0"/>
      <p:bldP spid="1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“Hello World”: Word Count</a:t>
            </a:r>
          </a:p>
        </p:txBody>
      </p:sp>
      <p:sp>
        <p:nvSpPr>
          <p:cNvPr id="27651" name="Text Box 4"/>
          <p:cNvSpPr txBox="1">
            <a:spLocks noChangeArrowheads="1"/>
          </p:cNvSpPr>
          <p:nvPr/>
        </p:nvSpPr>
        <p:spPr bwMode="auto">
          <a:xfrm>
            <a:off x="1660525" y="1905000"/>
            <a:ext cx="6111875" cy="2862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Gill Sans"/>
                <a:cs typeface="Gill Sans"/>
              </a:rPr>
              <a:t>Map(String </a:t>
            </a:r>
            <a:r>
              <a:rPr lang="en-US" sz="1800" dirty="0" err="1" smtClean="0">
                <a:solidFill>
                  <a:schemeClr val="bg1"/>
                </a:solidFill>
                <a:latin typeface="Gill Sans"/>
                <a:cs typeface="Gill Sans"/>
              </a:rPr>
              <a:t>docid</a:t>
            </a:r>
            <a:r>
              <a:rPr lang="en-US" sz="1800" dirty="0" smtClean="0">
                <a:solidFill>
                  <a:schemeClr val="bg1"/>
                </a:solidFill>
                <a:latin typeface="Gill Sans"/>
                <a:cs typeface="Gill Sans"/>
              </a:rPr>
              <a:t>, </a:t>
            </a:r>
            <a:r>
              <a:rPr lang="en-US" sz="1800" dirty="0">
                <a:solidFill>
                  <a:schemeClr val="bg1"/>
                </a:solidFill>
                <a:latin typeface="Gill Sans"/>
                <a:cs typeface="Gill Sans"/>
              </a:rPr>
              <a:t>String </a:t>
            </a:r>
            <a:r>
              <a:rPr lang="en-US" sz="1800" dirty="0" smtClean="0">
                <a:solidFill>
                  <a:schemeClr val="bg1"/>
                </a:solidFill>
                <a:latin typeface="Gill Sans"/>
                <a:cs typeface="Gill Sans"/>
              </a:rPr>
              <a:t>text):</a:t>
            </a:r>
            <a:endParaRPr lang="en-US" sz="1800" dirty="0">
              <a:solidFill>
                <a:schemeClr val="bg1"/>
              </a:solidFill>
              <a:latin typeface="Gill Sans"/>
              <a:cs typeface="Gill Sans"/>
            </a:endParaRPr>
          </a:p>
          <a:p>
            <a:r>
              <a:rPr lang="en-US" sz="1800" b="0" i="1" dirty="0" smtClean="0">
                <a:solidFill>
                  <a:schemeClr val="bg1"/>
                </a:solidFill>
                <a:latin typeface="Gill Sans"/>
                <a:cs typeface="Gill Sans"/>
              </a:rPr>
              <a:t>     </a:t>
            </a:r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for each word w in text:</a:t>
            </a:r>
          </a:p>
          <a:p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          Emit(w</a:t>
            </a:r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  <a:t>, </a:t>
            </a:r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1);</a:t>
            </a:r>
            <a:endParaRPr lang="en-US" sz="1800" b="0" dirty="0">
              <a:solidFill>
                <a:schemeClr val="bg1"/>
              </a:solidFill>
              <a:latin typeface="Gill Sans"/>
              <a:cs typeface="Gill Sans"/>
            </a:endParaRPr>
          </a:p>
          <a:p>
            <a:endParaRPr lang="en-US" sz="1800" b="0" dirty="0">
              <a:solidFill>
                <a:schemeClr val="bg1"/>
              </a:solidFill>
              <a:latin typeface="Gill Sans"/>
              <a:cs typeface="Gill Sans"/>
            </a:endParaRPr>
          </a:p>
          <a:p>
            <a:r>
              <a:rPr lang="en-US" sz="1800" dirty="0">
                <a:solidFill>
                  <a:schemeClr val="bg1"/>
                </a:solidFill>
                <a:latin typeface="Gill Sans"/>
                <a:cs typeface="Gill Sans"/>
              </a:rPr>
              <a:t>Reduce(String </a:t>
            </a:r>
            <a:r>
              <a:rPr lang="en-US" sz="1800" dirty="0" smtClean="0">
                <a:solidFill>
                  <a:schemeClr val="bg1"/>
                </a:solidFill>
                <a:latin typeface="Gill Sans"/>
                <a:cs typeface="Gill Sans"/>
              </a:rPr>
              <a:t>term, </a:t>
            </a:r>
            <a:r>
              <a:rPr lang="en-US" sz="1800" dirty="0" err="1" smtClean="0">
                <a:solidFill>
                  <a:schemeClr val="bg1"/>
                </a:solidFill>
                <a:latin typeface="Gill Sans"/>
                <a:cs typeface="Gill Sans"/>
              </a:rPr>
              <a:t>Iterator</a:t>
            </a:r>
            <a:r>
              <a:rPr lang="en-US" sz="1800" dirty="0" smtClean="0">
                <a:solidFill>
                  <a:schemeClr val="bg1"/>
                </a:solidFill>
                <a:latin typeface="Gill Sans"/>
                <a:cs typeface="Gill Sans"/>
              </a:rPr>
              <a:t>&lt;</a:t>
            </a:r>
            <a:r>
              <a:rPr lang="en-US" sz="1800" dirty="0" err="1" smtClean="0">
                <a:solidFill>
                  <a:schemeClr val="bg1"/>
                </a:solidFill>
                <a:latin typeface="Gill Sans"/>
                <a:cs typeface="Gill Sans"/>
              </a:rPr>
              <a:t>Int</a:t>
            </a:r>
            <a:r>
              <a:rPr lang="en-US" sz="1800" dirty="0" smtClean="0">
                <a:solidFill>
                  <a:schemeClr val="bg1"/>
                </a:solidFill>
                <a:latin typeface="Gill Sans"/>
                <a:cs typeface="Gill Sans"/>
              </a:rPr>
              <a:t>&gt; values):</a:t>
            </a:r>
            <a:endParaRPr lang="en-US" sz="1800" dirty="0">
              <a:solidFill>
                <a:schemeClr val="bg1"/>
              </a:solidFill>
              <a:latin typeface="Gill Sans"/>
              <a:cs typeface="Gill Sans"/>
            </a:endParaRPr>
          </a:p>
          <a:p>
            <a:r>
              <a:rPr lang="en-US" sz="1800" b="0" i="1" dirty="0">
                <a:solidFill>
                  <a:schemeClr val="bg1"/>
                </a:solidFill>
                <a:latin typeface="Gill Sans"/>
                <a:cs typeface="Gill Sans"/>
              </a:rPr>
              <a:t>     </a:t>
            </a:r>
            <a:r>
              <a:rPr lang="en-US" sz="1800" b="0" dirty="0" err="1" smtClean="0">
                <a:solidFill>
                  <a:schemeClr val="bg1"/>
                </a:solidFill>
                <a:latin typeface="Gill Sans"/>
                <a:cs typeface="Gill Sans"/>
              </a:rPr>
              <a:t>int</a:t>
            </a:r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 sum </a:t>
            </a:r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  <a:t>= 0;</a:t>
            </a:r>
          </a:p>
          <a:p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  <a:t>     for each v in </a:t>
            </a:r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values</a:t>
            </a:r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  <a:t>:</a:t>
            </a:r>
          </a:p>
          <a:p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  <a:t>          </a:t>
            </a:r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sum </a:t>
            </a:r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  <a:t>+= </a:t>
            </a:r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v;</a:t>
            </a:r>
            <a:endParaRPr lang="en-US" sz="1800" b="0" dirty="0">
              <a:solidFill>
                <a:schemeClr val="bg1"/>
              </a:solidFill>
              <a:latin typeface="Gill Sans"/>
              <a:cs typeface="Gill Sans"/>
            </a:endParaRPr>
          </a:p>
          <a:p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  <a:t>          </a:t>
            </a:r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Emit(term, value);</a:t>
            </a:r>
            <a:endParaRPr lang="en-US" sz="1800" b="0" dirty="0">
              <a:solidFill>
                <a:schemeClr val="bg1"/>
              </a:solidFill>
              <a:latin typeface="Gill Sans"/>
              <a:cs typeface="Gill Sans"/>
            </a:endParaRPr>
          </a:p>
          <a:p>
            <a:endParaRPr lang="en-US" sz="18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413387230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“Hello World”: Word Count</a:t>
            </a:r>
          </a:p>
        </p:txBody>
      </p:sp>
      <p:sp>
        <p:nvSpPr>
          <p:cNvPr id="27651" name="Text Box 4"/>
          <p:cNvSpPr txBox="1">
            <a:spLocks noChangeArrowheads="1"/>
          </p:cNvSpPr>
          <p:nvPr/>
        </p:nvSpPr>
        <p:spPr bwMode="auto">
          <a:xfrm>
            <a:off x="1066800" y="1419284"/>
            <a:ext cx="7010400" cy="48013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800" b="0" dirty="0" smtClean="0">
                <a:solidFill>
                  <a:srgbClr val="000000"/>
                </a:solidFill>
                <a:latin typeface="Gill Sans"/>
                <a:cs typeface="Gill Sans"/>
              </a:rPr>
              <a:t>  </a:t>
            </a:r>
            <a:r>
              <a:rPr lang="en-US" sz="1800" b="0" dirty="0">
                <a:solidFill>
                  <a:srgbClr val="000000"/>
                </a:solidFill>
                <a:latin typeface="Gill Sans"/>
                <a:cs typeface="Gill Sans"/>
              </a:rPr>
              <a:t>private static class </a:t>
            </a:r>
            <a:r>
              <a:rPr lang="en-US" sz="1800" b="0" dirty="0" err="1">
                <a:solidFill>
                  <a:srgbClr val="000000"/>
                </a:solidFill>
                <a:latin typeface="Gill Sans"/>
                <a:cs typeface="Gill Sans"/>
              </a:rPr>
              <a:t>MyMapper</a:t>
            </a:r>
            <a:r>
              <a:rPr lang="en-US" sz="1800" b="0" dirty="0">
                <a:solidFill>
                  <a:srgbClr val="000000"/>
                </a:solidFill>
                <a:latin typeface="Gill Sans"/>
                <a:cs typeface="Gill Sans"/>
              </a:rPr>
              <a:t> extends </a:t>
            </a:r>
          </a:p>
          <a:p>
            <a:r>
              <a:rPr lang="en-US" sz="1800" b="0" dirty="0" smtClean="0">
                <a:solidFill>
                  <a:srgbClr val="000000"/>
                </a:solidFill>
                <a:latin typeface="Gill Sans"/>
                <a:cs typeface="Gill Sans"/>
              </a:rPr>
              <a:t>      Mapper</a:t>
            </a:r>
            <a:r>
              <a:rPr lang="en-US" sz="1800" b="0" dirty="0">
                <a:solidFill>
                  <a:srgbClr val="000000"/>
                </a:solidFill>
                <a:latin typeface="Gill Sans"/>
                <a:cs typeface="Gill Sans"/>
              </a:rPr>
              <a:t>&lt;</a:t>
            </a:r>
            <a:r>
              <a:rPr lang="en-US" sz="1800" b="0" dirty="0" err="1">
                <a:solidFill>
                  <a:srgbClr val="000000"/>
                </a:solidFill>
                <a:latin typeface="Gill Sans"/>
                <a:cs typeface="Gill Sans"/>
              </a:rPr>
              <a:t>LongWritable</a:t>
            </a:r>
            <a:r>
              <a:rPr lang="en-US" sz="1800" b="0" dirty="0">
                <a:solidFill>
                  <a:srgbClr val="000000"/>
                </a:solidFill>
                <a:latin typeface="Gill Sans"/>
                <a:cs typeface="Gill Sans"/>
              </a:rPr>
              <a:t>, Text, Text, </a:t>
            </a:r>
            <a:r>
              <a:rPr lang="en-US" sz="1800" b="0" dirty="0" err="1">
                <a:solidFill>
                  <a:srgbClr val="000000"/>
                </a:solidFill>
                <a:latin typeface="Gill Sans"/>
                <a:cs typeface="Gill Sans"/>
              </a:rPr>
              <a:t>IntWritable</a:t>
            </a:r>
            <a:r>
              <a:rPr lang="en-US" sz="1800" b="0" dirty="0">
                <a:solidFill>
                  <a:srgbClr val="000000"/>
                </a:solidFill>
                <a:latin typeface="Gill Sans"/>
                <a:cs typeface="Gill Sans"/>
              </a:rPr>
              <a:t>&gt; </a:t>
            </a:r>
            <a:r>
              <a:rPr lang="en-US" sz="1800" b="0" dirty="0" smtClean="0">
                <a:solidFill>
                  <a:srgbClr val="000000"/>
                </a:solidFill>
                <a:latin typeface="Gill Sans"/>
                <a:cs typeface="Gill Sans"/>
              </a:rPr>
              <a:t>{</a:t>
            </a:r>
          </a:p>
          <a:p>
            <a:endParaRPr lang="en-US" sz="1800" b="0" dirty="0">
              <a:solidFill>
                <a:srgbClr val="000000"/>
              </a:solidFill>
              <a:latin typeface="Gill Sans"/>
              <a:cs typeface="Gill Sans"/>
            </a:endParaRPr>
          </a:p>
          <a:p>
            <a:r>
              <a:rPr lang="en-US" sz="1800" b="0" dirty="0" smtClean="0">
                <a:solidFill>
                  <a:srgbClr val="000000"/>
                </a:solidFill>
                <a:latin typeface="Gill Sans"/>
                <a:cs typeface="Gill Sans"/>
              </a:rPr>
              <a:t>    private final static </a:t>
            </a:r>
            <a:r>
              <a:rPr lang="en-US" sz="1800" b="0" dirty="0" err="1" smtClean="0">
                <a:solidFill>
                  <a:srgbClr val="000000"/>
                </a:solidFill>
                <a:latin typeface="Gill Sans"/>
                <a:cs typeface="Gill Sans"/>
              </a:rPr>
              <a:t>IntWritable</a:t>
            </a:r>
            <a:r>
              <a:rPr lang="en-US" sz="1800" b="0" dirty="0" smtClean="0">
                <a:solidFill>
                  <a:srgbClr val="000000"/>
                </a:solidFill>
                <a:latin typeface="Gill Sans"/>
                <a:cs typeface="Gill Sans"/>
              </a:rPr>
              <a:t> ONE = new </a:t>
            </a:r>
            <a:r>
              <a:rPr lang="en-US" sz="1800" b="0" dirty="0" err="1" smtClean="0">
                <a:solidFill>
                  <a:srgbClr val="000000"/>
                </a:solidFill>
                <a:latin typeface="Gill Sans"/>
                <a:cs typeface="Gill Sans"/>
              </a:rPr>
              <a:t>IntWritable</a:t>
            </a:r>
            <a:r>
              <a:rPr lang="en-US" sz="1800" b="0" dirty="0" smtClean="0">
                <a:solidFill>
                  <a:srgbClr val="000000"/>
                </a:solidFill>
                <a:latin typeface="Gill Sans"/>
                <a:cs typeface="Gill Sans"/>
              </a:rPr>
              <a:t>(1);</a:t>
            </a:r>
          </a:p>
          <a:p>
            <a:r>
              <a:rPr lang="en-US" sz="1800" b="0" dirty="0" smtClean="0">
                <a:solidFill>
                  <a:srgbClr val="000000"/>
                </a:solidFill>
                <a:latin typeface="Gill Sans"/>
                <a:cs typeface="Gill Sans"/>
              </a:rPr>
              <a:t>    </a:t>
            </a:r>
            <a:r>
              <a:rPr lang="en-US" sz="1800" b="0" dirty="0">
                <a:solidFill>
                  <a:srgbClr val="000000"/>
                </a:solidFill>
                <a:latin typeface="Gill Sans"/>
                <a:cs typeface="Gill Sans"/>
              </a:rPr>
              <a:t>private final static Text WORD = new Text();</a:t>
            </a:r>
          </a:p>
          <a:p>
            <a:endParaRPr lang="en-US" sz="1800" b="0" dirty="0">
              <a:solidFill>
                <a:srgbClr val="000000"/>
              </a:solidFill>
              <a:latin typeface="Gill Sans"/>
              <a:cs typeface="Gill Sans"/>
            </a:endParaRPr>
          </a:p>
          <a:p>
            <a:r>
              <a:rPr lang="en-US" sz="1800" b="0" dirty="0">
                <a:solidFill>
                  <a:srgbClr val="000000"/>
                </a:solidFill>
                <a:latin typeface="Gill Sans"/>
                <a:cs typeface="Gill Sans"/>
              </a:rPr>
              <a:t>    @Override</a:t>
            </a:r>
          </a:p>
          <a:p>
            <a:r>
              <a:rPr lang="en-US" sz="1800" b="0" dirty="0">
                <a:solidFill>
                  <a:srgbClr val="000000"/>
                </a:solidFill>
                <a:latin typeface="Gill Sans"/>
                <a:cs typeface="Gill Sans"/>
              </a:rPr>
              <a:t>    public void map(</a:t>
            </a:r>
            <a:r>
              <a:rPr lang="en-US" sz="1800" b="0" dirty="0" err="1">
                <a:solidFill>
                  <a:srgbClr val="000000"/>
                </a:solidFill>
                <a:latin typeface="Gill Sans"/>
                <a:cs typeface="Gill Sans"/>
              </a:rPr>
              <a:t>LongWritable</a:t>
            </a:r>
            <a:r>
              <a:rPr lang="en-US" sz="1800" b="0" dirty="0">
                <a:solidFill>
                  <a:srgbClr val="000000"/>
                </a:solidFill>
                <a:latin typeface="Gill Sans"/>
                <a:cs typeface="Gill Sans"/>
              </a:rPr>
              <a:t> key, Text value, Context context)</a:t>
            </a:r>
          </a:p>
          <a:p>
            <a:r>
              <a:rPr lang="en-US" sz="1800" b="0" dirty="0">
                <a:solidFill>
                  <a:srgbClr val="000000"/>
                </a:solidFill>
                <a:latin typeface="Gill Sans"/>
                <a:cs typeface="Gill Sans"/>
              </a:rPr>
              <a:t>        throws </a:t>
            </a:r>
            <a:r>
              <a:rPr lang="en-US" sz="1800" b="0" dirty="0" err="1">
                <a:solidFill>
                  <a:srgbClr val="000000"/>
                </a:solidFill>
                <a:latin typeface="Gill Sans"/>
                <a:cs typeface="Gill Sans"/>
              </a:rPr>
              <a:t>IOException</a:t>
            </a:r>
            <a:r>
              <a:rPr lang="en-US" sz="1800" b="0" dirty="0">
                <a:solidFill>
                  <a:srgbClr val="000000"/>
                </a:solidFill>
                <a:latin typeface="Gill Sans"/>
                <a:cs typeface="Gill Sans"/>
              </a:rPr>
              <a:t>, </a:t>
            </a:r>
            <a:r>
              <a:rPr lang="en-US" sz="1800" b="0" dirty="0" err="1">
                <a:solidFill>
                  <a:srgbClr val="000000"/>
                </a:solidFill>
                <a:latin typeface="Gill Sans"/>
                <a:cs typeface="Gill Sans"/>
              </a:rPr>
              <a:t>InterruptedException</a:t>
            </a:r>
            <a:r>
              <a:rPr lang="en-US" sz="1800" b="0" dirty="0">
                <a:solidFill>
                  <a:srgbClr val="000000"/>
                </a:solidFill>
                <a:latin typeface="Gill Sans"/>
                <a:cs typeface="Gill Sans"/>
              </a:rPr>
              <a:t> {</a:t>
            </a:r>
          </a:p>
          <a:p>
            <a:r>
              <a:rPr lang="en-US" sz="1800" b="0" dirty="0">
                <a:solidFill>
                  <a:srgbClr val="000000"/>
                </a:solidFill>
                <a:latin typeface="Gill Sans"/>
                <a:cs typeface="Gill Sans"/>
              </a:rPr>
              <a:t>      String line = ((Text) value).</a:t>
            </a:r>
            <a:r>
              <a:rPr lang="en-US" sz="1800" b="0" dirty="0" err="1">
                <a:solidFill>
                  <a:srgbClr val="000000"/>
                </a:solidFill>
                <a:latin typeface="Gill Sans"/>
                <a:cs typeface="Gill Sans"/>
              </a:rPr>
              <a:t>toString</a:t>
            </a:r>
            <a:r>
              <a:rPr lang="en-US" sz="1800" b="0" dirty="0">
                <a:solidFill>
                  <a:srgbClr val="000000"/>
                </a:solidFill>
                <a:latin typeface="Gill Sans"/>
                <a:cs typeface="Gill Sans"/>
              </a:rPr>
              <a:t>();</a:t>
            </a:r>
          </a:p>
          <a:p>
            <a:r>
              <a:rPr lang="en-US" sz="1800" b="0" dirty="0">
                <a:solidFill>
                  <a:srgbClr val="000000"/>
                </a:solidFill>
                <a:latin typeface="Gill Sans"/>
                <a:cs typeface="Gill Sans"/>
              </a:rPr>
              <a:t>      </a:t>
            </a:r>
            <a:r>
              <a:rPr lang="en-US" sz="1800" b="0" dirty="0" err="1">
                <a:solidFill>
                  <a:srgbClr val="000000"/>
                </a:solidFill>
                <a:latin typeface="Gill Sans"/>
                <a:cs typeface="Gill Sans"/>
              </a:rPr>
              <a:t>StringTokenizer</a:t>
            </a:r>
            <a:r>
              <a:rPr lang="en-US" sz="1800" b="0" dirty="0">
                <a:solidFill>
                  <a:srgbClr val="000000"/>
                </a:solidFill>
                <a:latin typeface="Gill Sans"/>
                <a:cs typeface="Gill Sans"/>
              </a:rPr>
              <a:t> </a:t>
            </a:r>
            <a:r>
              <a:rPr lang="en-US" sz="1800" b="0" dirty="0" err="1">
                <a:solidFill>
                  <a:srgbClr val="000000"/>
                </a:solidFill>
                <a:latin typeface="Gill Sans"/>
                <a:cs typeface="Gill Sans"/>
              </a:rPr>
              <a:t>itr</a:t>
            </a:r>
            <a:r>
              <a:rPr lang="en-US" sz="1800" b="0" dirty="0">
                <a:solidFill>
                  <a:srgbClr val="000000"/>
                </a:solidFill>
                <a:latin typeface="Gill Sans"/>
                <a:cs typeface="Gill Sans"/>
              </a:rPr>
              <a:t> = new </a:t>
            </a:r>
            <a:r>
              <a:rPr lang="en-US" sz="1800" b="0" dirty="0" err="1">
                <a:solidFill>
                  <a:srgbClr val="000000"/>
                </a:solidFill>
                <a:latin typeface="Gill Sans"/>
                <a:cs typeface="Gill Sans"/>
              </a:rPr>
              <a:t>StringTokenizer</a:t>
            </a:r>
            <a:r>
              <a:rPr lang="en-US" sz="1800" b="0" dirty="0">
                <a:solidFill>
                  <a:srgbClr val="000000"/>
                </a:solidFill>
                <a:latin typeface="Gill Sans"/>
                <a:cs typeface="Gill Sans"/>
              </a:rPr>
              <a:t>(line);</a:t>
            </a:r>
          </a:p>
          <a:p>
            <a:r>
              <a:rPr lang="en-US" sz="1800" b="0" dirty="0">
                <a:solidFill>
                  <a:srgbClr val="000000"/>
                </a:solidFill>
                <a:latin typeface="Gill Sans"/>
                <a:cs typeface="Gill Sans"/>
              </a:rPr>
              <a:t>      while (</a:t>
            </a:r>
            <a:r>
              <a:rPr lang="en-US" sz="1800" b="0" dirty="0" err="1">
                <a:solidFill>
                  <a:srgbClr val="000000"/>
                </a:solidFill>
                <a:latin typeface="Gill Sans"/>
                <a:cs typeface="Gill Sans"/>
              </a:rPr>
              <a:t>itr.hasMoreTokens</a:t>
            </a:r>
            <a:r>
              <a:rPr lang="en-US" sz="1800" b="0" dirty="0">
                <a:solidFill>
                  <a:srgbClr val="000000"/>
                </a:solidFill>
                <a:latin typeface="Gill Sans"/>
                <a:cs typeface="Gill Sans"/>
              </a:rPr>
              <a:t>()) {</a:t>
            </a:r>
          </a:p>
          <a:p>
            <a:r>
              <a:rPr lang="en-US" sz="1800" b="0" dirty="0">
                <a:solidFill>
                  <a:srgbClr val="000000"/>
                </a:solidFill>
                <a:latin typeface="Gill Sans"/>
                <a:cs typeface="Gill Sans"/>
              </a:rPr>
              <a:t>        </a:t>
            </a:r>
            <a:r>
              <a:rPr lang="en-US" sz="1800" b="0" dirty="0" err="1">
                <a:solidFill>
                  <a:srgbClr val="000000"/>
                </a:solidFill>
                <a:latin typeface="Gill Sans"/>
                <a:cs typeface="Gill Sans"/>
              </a:rPr>
              <a:t>WORD.set</a:t>
            </a:r>
            <a:r>
              <a:rPr lang="en-US" sz="1800" b="0" dirty="0">
                <a:solidFill>
                  <a:srgbClr val="000000"/>
                </a:solidFill>
                <a:latin typeface="Gill Sans"/>
                <a:cs typeface="Gill Sans"/>
              </a:rPr>
              <a:t>(</a:t>
            </a:r>
            <a:r>
              <a:rPr lang="en-US" sz="1800" b="0" dirty="0" err="1">
                <a:solidFill>
                  <a:srgbClr val="000000"/>
                </a:solidFill>
                <a:latin typeface="Gill Sans"/>
                <a:cs typeface="Gill Sans"/>
              </a:rPr>
              <a:t>itr.nextToken</a:t>
            </a:r>
            <a:r>
              <a:rPr lang="en-US" sz="1800" b="0" dirty="0">
                <a:solidFill>
                  <a:srgbClr val="000000"/>
                </a:solidFill>
                <a:latin typeface="Gill Sans"/>
                <a:cs typeface="Gill Sans"/>
              </a:rPr>
              <a:t>());</a:t>
            </a:r>
          </a:p>
          <a:p>
            <a:r>
              <a:rPr lang="en-US" sz="1800" b="0" dirty="0">
                <a:solidFill>
                  <a:srgbClr val="000000"/>
                </a:solidFill>
                <a:latin typeface="Gill Sans"/>
                <a:cs typeface="Gill Sans"/>
              </a:rPr>
              <a:t>        </a:t>
            </a:r>
            <a:r>
              <a:rPr lang="en-US" sz="1800" b="0" dirty="0" err="1">
                <a:solidFill>
                  <a:srgbClr val="000000"/>
                </a:solidFill>
                <a:latin typeface="Gill Sans"/>
                <a:cs typeface="Gill Sans"/>
              </a:rPr>
              <a:t>context.write</a:t>
            </a:r>
            <a:r>
              <a:rPr lang="en-US" sz="1800" b="0" dirty="0">
                <a:solidFill>
                  <a:srgbClr val="000000"/>
                </a:solidFill>
                <a:latin typeface="Gill Sans"/>
                <a:cs typeface="Gill Sans"/>
              </a:rPr>
              <a:t>(WORD, ONE);</a:t>
            </a:r>
          </a:p>
          <a:p>
            <a:r>
              <a:rPr lang="en-US" sz="1800" b="0" dirty="0">
                <a:solidFill>
                  <a:srgbClr val="000000"/>
                </a:solidFill>
                <a:latin typeface="Gill Sans"/>
                <a:cs typeface="Gill Sans"/>
              </a:rPr>
              <a:t>      }</a:t>
            </a:r>
          </a:p>
          <a:p>
            <a:r>
              <a:rPr lang="en-US" sz="1800" b="0" dirty="0">
                <a:solidFill>
                  <a:srgbClr val="000000"/>
                </a:solidFill>
                <a:latin typeface="Gill Sans"/>
                <a:cs typeface="Gill Sans"/>
              </a:rPr>
              <a:t>    }</a:t>
            </a:r>
          </a:p>
          <a:p>
            <a:r>
              <a:rPr lang="en-US" sz="1800" b="0" dirty="0">
                <a:solidFill>
                  <a:srgbClr val="000000"/>
                </a:solidFill>
                <a:latin typeface="Gill Sans"/>
                <a:cs typeface="Gill Sans"/>
              </a:rPr>
              <a:t>  }</a:t>
            </a:r>
          </a:p>
        </p:txBody>
      </p:sp>
    </p:spTree>
    <p:extLst>
      <p:ext uri="{BB962C8B-B14F-4D97-AF65-F5344CB8AC3E}">
        <p14:creationId xmlns:p14="http://schemas.microsoft.com/office/powerpoint/2010/main" val="365305960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“Hello World”: Word Count</a:t>
            </a:r>
          </a:p>
        </p:txBody>
      </p:sp>
      <p:sp>
        <p:nvSpPr>
          <p:cNvPr id="27651" name="Text Box 4"/>
          <p:cNvSpPr txBox="1">
            <a:spLocks noChangeArrowheads="1"/>
          </p:cNvSpPr>
          <p:nvPr/>
        </p:nvSpPr>
        <p:spPr bwMode="auto">
          <a:xfrm>
            <a:off x="1066800" y="1419284"/>
            <a:ext cx="7010400" cy="48013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800" b="0" dirty="0">
                <a:solidFill>
                  <a:srgbClr val="000000"/>
                </a:solidFill>
                <a:latin typeface="Gill Sans"/>
                <a:cs typeface="Gill Sans"/>
              </a:rPr>
              <a:t> </a:t>
            </a:r>
            <a:r>
              <a:rPr lang="en-US" sz="1800" b="0" dirty="0" smtClean="0">
                <a:solidFill>
                  <a:srgbClr val="000000"/>
                </a:solidFill>
                <a:latin typeface="Gill Sans"/>
                <a:cs typeface="Gill Sans"/>
              </a:rPr>
              <a:t> private </a:t>
            </a:r>
            <a:r>
              <a:rPr lang="en-US" sz="1800" b="0" dirty="0">
                <a:solidFill>
                  <a:srgbClr val="000000"/>
                </a:solidFill>
                <a:latin typeface="Gill Sans"/>
                <a:cs typeface="Gill Sans"/>
              </a:rPr>
              <a:t>static class </a:t>
            </a:r>
            <a:r>
              <a:rPr lang="en-US" sz="1800" b="0" dirty="0" err="1" smtClean="0">
                <a:solidFill>
                  <a:srgbClr val="000000"/>
                </a:solidFill>
                <a:latin typeface="Gill Sans"/>
                <a:cs typeface="Gill Sans"/>
              </a:rPr>
              <a:t>MyReducer</a:t>
            </a:r>
            <a:r>
              <a:rPr lang="en-US" sz="1800" b="0" dirty="0" smtClean="0">
                <a:solidFill>
                  <a:srgbClr val="000000"/>
                </a:solidFill>
                <a:latin typeface="Gill Sans"/>
                <a:cs typeface="Gill Sans"/>
              </a:rPr>
              <a:t> extends</a:t>
            </a:r>
          </a:p>
          <a:p>
            <a:r>
              <a:rPr lang="en-US" sz="1800" b="0" dirty="0">
                <a:solidFill>
                  <a:srgbClr val="000000"/>
                </a:solidFill>
                <a:latin typeface="Gill Sans"/>
                <a:cs typeface="Gill Sans"/>
              </a:rPr>
              <a:t> </a:t>
            </a:r>
            <a:r>
              <a:rPr lang="en-US" sz="1800" b="0" dirty="0" smtClean="0">
                <a:solidFill>
                  <a:srgbClr val="000000"/>
                </a:solidFill>
                <a:latin typeface="Gill Sans"/>
                <a:cs typeface="Gill Sans"/>
              </a:rPr>
              <a:t>     Reducer</a:t>
            </a:r>
            <a:r>
              <a:rPr lang="en-US" sz="1800" b="0" dirty="0">
                <a:solidFill>
                  <a:srgbClr val="000000"/>
                </a:solidFill>
                <a:latin typeface="Gill Sans"/>
                <a:cs typeface="Gill Sans"/>
              </a:rPr>
              <a:t>&lt;Text, </a:t>
            </a:r>
            <a:r>
              <a:rPr lang="en-US" sz="1800" b="0" dirty="0" err="1">
                <a:solidFill>
                  <a:srgbClr val="000000"/>
                </a:solidFill>
                <a:latin typeface="Gill Sans"/>
                <a:cs typeface="Gill Sans"/>
              </a:rPr>
              <a:t>IntWritable</a:t>
            </a:r>
            <a:r>
              <a:rPr lang="en-US" sz="1800" b="0" dirty="0">
                <a:solidFill>
                  <a:srgbClr val="000000"/>
                </a:solidFill>
                <a:latin typeface="Gill Sans"/>
                <a:cs typeface="Gill Sans"/>
              </a:rPr>
              <a:t>, Text, </a:t>
            </a:r>
            <a:r>
              <a:rPr lang="en-US" sz="1800" b="0" dirty="0" err="1">
                <a:solidFill>
                  <a:srgbClr val="000000"/>
                </a:solidFill>
                <a:latin typeface="Gill Sans"/>
                <a:cs typeface="Gill Sans"/>
              </a:rPr>
              <a:t>IntWritable</a:t>
            </a:r>
            <a:r>
              <a:rPr lang="en-US" sz="1800" b="0" dirty="0">
                <a:solidFill>
                  <a:srgbClr val="000000"/>
                </a:solidFill>
                <a:latin typeface="Gill Sans"/>
                <a:cs typeface="Gill Sans"/>
              </a:rPr>
              <a:t>&gt; {</a:t>
            </a:r>
          </a:p>
          <a:p>
            <a:endParaRPr lang="en-US" sz="1800" b="0" dirty="0">
              <a:solidFill>
                <a:srgbClr val="000000"/>
              </a:solidFill>
              <a:latin typeface="Gill Sans"/>
              <a:cs typeface="Gill Sans"/>
            </a:endParaRPr>
          </a:p>
          <a:p>
            <a:r>
              <a:rPr lang="en-US" sz="1800" b="0" dirty="0" smtClean="0">
                <a:solidFill>
                  <a:srgbClr val="000000"/>
                </a:solidFill>
                <a:latin typeface="Gill Sans"/>
                <a:cs typeface="Gill Sans"/>
              </a:rPr>
              <a:t>    private </a:t>
            </a:r>
            <a:r>
              <a:rPr lang="en-US" sz="1800" b="0" dirty="0">
                <a:solidFill>
                  <a:srgbClr val="000000"/>
                </a:solidFill>
                <a:latin typeface="Gill Sans"/>
                <a:cs typeface="Gill Sans"/>
              </a:rPr>
              <a:t>final static </a:t>
            </a:r>
            <a:r>
              <a:rPr lang="en-US" sz="1800" b="0" dirty="0" err="1">
                <a:solidFill>
                  <a:srgbClr val="000000"/>
                </a:solidFill>
                <a:latin typeface="Gill Sans"/>
                <a:cs typeface="Gill Sans"/>
              </a:rPr>
              <a:t>IntWritable</a:t>
            </a:r>
            <a:r>
              <a:rPr lang="en-US" sz="1800" b="0" dirty="0">
                <a:solidFill>
                  <a:srgbClr val="000000"/>
                </a:solidFill>
                <a:latin typeface="Gill Sans"/>
                <a:cs typeface="Gill Sans"/>
              </a:rPr>
              <a:t> SUM = new </a:t>
            </a:r>
            <a:r>
              <a:rPr lang="en-US" sz="1800" b="0" dirty="0" err="1">
                <a:solidFill>
                  <a:srgbClr val="000000"/>
                </a:solidFill>
                <a:latin typeface="Gill Sans"/>
                <a:cs typeface="Gill Sans"/>
              </a:rPr>
              <a:t>IntWritable</a:t>
            </a:r>
            <a:r>
              <a:rPr lang="en-US" sz="1800" b="0" dirty="0">
                <a:solidFill>
                  <a:srgbClr val="000000"/>
                </a:solidFill>
                <a:latin typeface="Gill Sans"/>
                <a:cs typeface="Gill Sans"/>
              </a:rPr>
              <a:t>();</a:t>
            </a:r>
          </a:p>
          <a:p>
            <a:endParaRPr lang="en-US" sz="1800" b="0" dirty="0">
              <a:solidFill>
                <a:srgbClr val="000000"/>
              </a:solidFill>
              <a:latin typeface="Gill Sans"/>
              <a:cs typeface="Gill Sans"/>
            </a:endParaRPr>
          </a:p>
          <a:p>
            <a:r>
              <a:rPr lang="en-US" sz="1800" b="0" dirty="0">
                <a:solidFill>
                  <a:srgbClr val="000000"/>
                </a:solidFill>
                <a:latin typeface="Gill Sans"/>
                <a:cs typeface="Gill Sans"/>
              </a:rPr>
              <a:t>    @Override</a:t>
            </a:r>
          </a:p>
          <a:p>
            <a:r>
              <a:rPr lang="en-US" sz="1800" b="0" dirty="0">
                <a:solidFill>
                  <a:srgbClr val="000000"/>
                </a:solidFill>
                <a:latin typeface="Gill Sans"/>
                <a:cs typeface="Gill Sans"/>
              </a:rPr>
              <a:t>    public void reduce(Text key, </a:t>
            </a:r>
            <a:r>
              <a:rPr lang="en-US" sz="1800" b="0" dirty="0" err="1">
                <a:solidFill>
                  <a:srgbClr val="000000"/>
                </a:solidFill>
                <a:latin typeface="Gill Sans"/>
                <a:cs typeface="Gill Sans"/>
              </a:rPr>
              <a:t>Iterable</a:t>
            </a:r>
            <a:r>
              <a:rPr lang="en-US" sz="1800" b="0" dirty="0">
                <a:solidFill>
                  <a:srgbClr val="000000"/>
                </a:solidFill>
                <a:latin typeface="Gill Sans"/>
                <a:cs typeface="Gill Sans"/>
              </a:rPr>
              <a:t>&lt;</a:t>
            </a:r>
            <a:r>
              <a:rPr lang="en-US" sz="1800" b="0" dirty="0" err="1">
                <a:solidFill>
                  <a:srgbClr val="000000"/>
                </a:solidFill>
                <a:latin typeface="Gill Sans"/>
                <a:cs typeface="Gill Sans"/>
              </a:rPr>
              <a:t>IntWritable</a:t>
            </a:r>
            <a:r>
              <a:rPr lang="en-US" sz="1800" b="0" dirty="0">
                <a:solidFill>
                  <a:srgbClr val="000000"/>
                </a:solidFill>
                <a:latin typeface="Gill Sans"/>
                <a:cs typeface="Gill Sans"/>
              </a:rPr>
              <a:t>&gt; values, </a:t>
            </a:r>
            <a:endParaRPr lang="en-US" sz="1800" b="0" dirty="0" smtClean="0">
              <a:solidFill>
                <a:srgbClr val="000000"/>
              </a:solidFill>
              <a:latin typeface="Gill Sans"/>
              <a:cs typeface="Gill Sans"/>
            </a:endParaRPr>
          </a:p>
          <a:p>
            <a:r>
              <a:rPr lang="en-US" sz="1800" b="0" dirty="0">
                <a:solidFill>
                  <a:srgbClr val="000000"/>
                </a:solidFill>
                <a:latin typeface="Gill Sans"/>
                <a:cs typeface="Gill Sans"/>
              </a:rPr>
              <a:t> </a:t>
            </a:r>
            <a:r>
              <a:rPr lang="en-US" sz="1800" b="0" dirty="0" smtClean="0">
                <a:solidFill>
                  <a:srgbClr val="000000"/>
                </a:solidFill>
                <a:latin typeface="Gill Sans"/>
                <a:cs typeface="Gill Sans"/>
              </a:rPr>
              <a:t>       Context </a:t>
            </a:r>
            <a:r>
              <a:rPr lang="en-US" sz="1800" b="0" dirty="0">
                <a:solidFill>
                  <a:srgbClr val="000000"/>
                </a:solidFill>
                <a:latin typeface="Gill Sans"/>
                <a:cs typeface="Gill Sans"/>
              </a:rPr>
              <a:t>context</a:t>
            </a:r>
            <a:r>
              <a:rPr lang="en-US" sz="1800" b="0" dirty="0" smtClean="0">
                <a:solidFill>
                  <a:srgbClr val="000000"/>
                </a:solidFill>
                <a:latin typeface="Gill Sans"/>
                <a:cs typeface="Gill Sans"/>
              </a:rPr>
              <a:t>) throws </a:t>
            </a:r>
            <a:r>
              <a:rPr lang="en-US" sz="1800" b="0" dirty="0" err="1">
                <a:solidFill>
                  <a:srgbClr val="000000"/>
                </a:solidFill>
                <a:latin typeface="Gill Sans"/>
                <a:cs typeface="Gill Sans"/>
              </a:rPr>
              <a:t>IOException</a:t>
            </a:r>
            <a:r>
              <a:rPr lang="en-US" sz="1800" b="0" dirty="0">
                <a:solidFill>
                  <a:srgbClr val="000000"/>
                </a:solidFill>
                <a:latin typeface="Gill Sans"/>
                <a:cs typeface="Gill Sans"/>
              </a:rPr>
              <a:t>, </a:t>
            </a:r>
            <a:r>
              <a:rPr lang="en-US" sz="1800" b="0" dirty="0" err="1">
                <a:solidFill>
                  <a:srgbClr val="000000"/>
                </a:solidFill>
                <a:latin typeface="Gill Sans"/>
                <a:cs typeface="Gill Sans"/>
              </a:rPr>
              <a:t>InterruptedException</a:t>
            </a:r>
            <a:r>
              <a:rPr lang="en-US" sz="1800" b="0" dirty="0">
                <a:solidFill>
                  <a:srgbClr val="000000"/>
                </a:solidFill>
                <a:latin typeface="Gill Sans"/>
                <a:cs typeface="Gill Sans"/>
              </a:rPr>
              <a:t> {</a:t>
            </a:r>
          </a:p>
          <a:p>
            <a:r>
              <a:rPr lang="en-US" sz="1800" b="0" dirty="0" smtClean="0">
                <a:solidFill>
                  <a:srgbClr val="000000"/>
                </a:solidFill>
                <a:latin typeface="Gill Sans"/>
                <a:cs typeface="Gill Sans"/>
              </a:rPr>
              <a:t>      Iterator</a:t>
            </a:r>
            <a:r>
              <a:rPr lang="en-US" sz="1800" b="0" dirty="0">
                <a:solidFill>
                  <a:srgbClr val="000000"/>
                </a:solidFill>
                <a:latin typeface="Gill Sans"/>
                <a:cs typeface="Gill Sans"/>
              </a:rPr>
              <a:t>&lt;</a:t>
            </a:r>
            <a:r>
              <a:rPr lang="en-US" sz="1800" b="0" dirty="0" err="1">
                <a:solidFill>
                  <a:srgbClr val="000000"/>
                </a:solidFill>
                <a:latin typeface="Gill Sans"/>
                <a:cs typeface="Gill Sans"/>
              </a:rPr>
              <a:t>IntWritable</a:t>
            </a:r>
            <a:r>
              <a:rPr lang="en-US" sz="1800" b="0" dirty="0">
                <a:solidFill>
                  <a:srgbClr val="000000"/>
                </a:solidFill>
                <a:latin typeface="Gill Sans"/>
                <a:cs typeface="Gill Sans"/>
              </a:rPr>
              <a:t>&gt; </a:t>
            </a:r>
            <a:r>
              <a:rPr lang="en-US" sz="1800" b="0" dirty="0" err="1">
                <a:solidFill>
                  <a:srgbClr val="000000"/>
                </a:solidFill>
                <a:latin typeface="Gill Sans"/>
                <a:cs typeface="Gill Sans"/>
              </a:rPr>
              <a:t>iter</a:t>
            </a:r>
            <a:r>
              <a:rPr lang="en-US" sz="1800" b="0" dirty="0">
                <a:solidFill>
                  <a:srgbClr val="000000"/>
                </a:solidFill>
                <a:latin typeface="Gill Sans"/>
                <a:cs typeface="Gill Sans"/>
              </a:rPr>
              <a:t> = </a:t>
            </a:r>
            <a:r>
              <a:rPr lang="en-US" sz="1800" b="0" dirty="0" err="1">
                <a:solidFill>
                  <a:srgbClr val="000000"/>
                </a:solidFill>
                <a:latin typeface="Gill Sans"/>
                <a:cs typeface="Gill Sans"/>
              </a:rPr>
              <a:t>values.iterator</a:t>
            </a:r>
            <a:r>
              <a:rPr lang="en-US" sz="1800" b="0" dirty="0">
                <a:solidFill>
                  <a:srgbClr val="000000"/>
                </a:solidFill>
                <a:latin typeface="Gill Sans"/>
                <a:cs typeface="Gill Sans"/>
              </a:rPr>
              <a:t>();</a:t>
            </a:r>
          </a:p>
          <a:p>
            <a:r>
              <a:rPr lang="en-US" sz="1800" b="0" dirty="0">
                <a:solidFill>
                  <a:srgbClr val="000000"/>
                </a:solidFill>
                <a:latin typeface="Gill Sans"/>
                <a:cs typeface="Gill Sans"/>
              </a:rPr>
              <a:t>      </a:t>
            </a:r>
            <a:r>
              <a:rPr lang="en-US" sz="1800" b="0" dirty="0" err="1">
                <a:solidFill>
                  <a:srgbClr val="000000"/>
                </a:solidFill>
                <a:latin typeface="Gill Sans"/>
                <a:cs typeface="Gill Sans"/>
              </a:rPr>
              <a:t>int</a:t>
            </a:r>
            <a:r>
              <a:rPr lang="en-US" sz="1800" b="0" dirty="0">
                <a:solidFill>
                  <a:srgbClr val="000000"/>
                </a:solidFill>
                <a:latin typeface="Gill Sans"/>
                <a:cs typeface="Gill Sans"/>
              </a:rPr>
              <a:t> sum = 0;</a:t>
            </a:r>
          </a:p>
          <a:p>
            <a:r>
              <a:rPr lang="en-US" sz="1800" b="0" dirty="0">
                <a:solidFill>
                  <a:srgbClr val="000000"/>
                </a:solidFill>
                <a:latin typeface="Gill Sans"/>
                <a:cs typeface="Gill Sans"/>
              </a:rPr>
              <a:t>      while (</a:t>
            </a:r>
            <a:r>
              <a:rPr lang="en-US" sz="1800" b="0" dirty="0" err="1">
                <a:solidFill>
                  <a:srgbClr val="000000"/>
                </a:solidFill>
                <a:latin typeface="Gill Sans"/>
                <a:cs typeface="Gill Sans"/>
              </a:rPr>
              <a:t>iter.hasNext</a:t>
            </a:r>
            <a:r>
              <a:rPr lang="en-US" sz="1800" b="0" dirty="0">
                <a:solidFill>
                  <a:srgbClr val="000000"/>
                </a:solidFill>
                <a:latin typeface="Gill Sans"/>
                <a:cs typeface="Gill Sans"/>
              </a:rPr>
              <a:t>()) {</a:t>
            </a:r>
          </a:p>
          <a:p>
            <a:r>
              <a:rPr lang="en-US" sz="1800" b="0" dirty="0">
                <a:solidFill>
                  <a:srgbClr val="000000"/>
                </a:solidFill>
                <a:latin typeface="Gill Sans"/>
                <a:cs typeface="Gill Sans"/>
              </a:rPr>
              <a:t>        sum += </a:t>
            </a:r>
            <a:r>
              <a:rPr lang="en-US" sz="1800" b="0" dirty="0" err="1">
                <a:solidFill>
                  <a:srgbClr val="000000"/>
                </a:solidFill>
                <a:latin typeface="Gill Sans"/>
                <a:cs typeface="Gill Sans"/>
              </a:rPr>
              <a:t>iter.next</a:t>
            </a:r>
            <a:r>
              <a:rPr lang="en-US" sz="1800" b="0" dirty="0">
                <a:solidFill>
                  <a:srgbClr val="000000"/>
                </a:solidFill>
                <a:latin typeface="Gill Sans"/>
                <a:cs typeface="Gill Sans"/>
              </a:rPr>
              <a:t>().get();</a:t>
            </a:r>
          </a:p>
          <a:p>
            <a:r>
              <a:rPr lang="en-US" sz="1800" b="0" dirty="0">
                <a:solidFill>
                  <a:srgbClr val="000000"/>
                </a:solidFill>
                <a:latin typeface="Gill Sans"/>
                <a:cs typeface="Gill Sans"/>
              </a:rPr>
              <a:t>      }</a:t>
            </a:r>
          </a:p>
          <a:p>
            <a:r>
              <a:rPr lang="en-US" sz="1800" b="0" dirty="0">
                <a:solidFill>
                  <a:srgbClr val="000000"/>
                </a:solidFill>
                <a:latin typeface="Gill Sans"/>
                <a:cs typeface="Gill Sans"/>
              </a:rPr>
              <a:t>      </a:t>
            </a:r>
            <a:r>
              <a:rPr lang="en-US" sz="1800" b="0" dirty="0" err="1">
                <a:solidFill>
                  <a:srgbClr val="000000"/>
                </a:solidFill>
                <a:latin typeface="Gill Sans"/>
                <a:cs typeface="Gill Sans"/>
              </a:rPr>
              <a:t>SUM.set</a:t>
            </a:r>
            <a:r>
              <a:rPr lang="en-US" sz="1800" b="0" dirty="0">
                <a:solidFill>
                  <a:srgbClr val="000000"/>
                </a:solidFill>
                <a:latin typeface="Gill Sans"/>
                <a:cs typeface="Gill Sans"/>
              </a:rPr>
              <a:t>(sum);</a:t>
            </a:r>
          </a:p>
          <a:p>
            <a:r>
              <a:rPr lang="en-US" sz="1800" b="0" dirty="0">
                <a:solidFill>
                  <a:srgbClr val="000000"/>
                </a:solidFill>
                <a:latin typeface="Gill Sans"/>
                <a:cs typeface="Gill Sans"/>
              </a:rPr>
              <a:t>      </a:t>
            </a:r>
            <a:r>
              <a:rPr lang="en-US" sz="1800" b="0" dirty="0" err="1">
                <a:solidFill>
                  <a:srgbClr val="000000"/>
                </a:solidFill>
                <a:latin typeface="Gill Sans"/>
                <a:cs typeface="Gill Sans"/>
              </a:rPr>
              <a:t>context.write</a:t>
            </a:r>
            <a:r>
              <a:rPr lang="en-US" sz="1800" b="0" dirty="0">
                <a:solidFill>
                  <a:srgbClr val="000000"/>
                </a:solidFill>
                <a:latin typeface="Gill Sans"/>
                <a:cs typeface="Gill Sans"/>
              </a:rPr>
              <a:t>(key, SUM);</a:t>
            </a:r>
          </a:p>
          <a:p>
            <a:r>
              <a:rPr lang="en-US" sz="1800" b="0" dirty="0">
                <a:solidFill>
                  <a:srgbClr val="000000"/>
                </a:solidFill>
                <a:latin typeface="Gill Sans"/>
                <a:cs typeface="Gill Sans"/>
              </a:rPr>
              <a:t>    }</a:t>
            </a:r>
          </a:p>
          <a:p>
            <a:r>
              <a:rPr lang="en-US" sz="1800" b="0" dirty="0">
                <a:solidFill>
                  <a:srgbClr val="000000"/>
                </a:solidFill>
                <a:latin typeface="Gill Sans"/>
                <a:cs typeface="Gill Sans"/>
              </a:rPr>
              <a:t>  }</a:t>
            </a:r>
          </a:p>
        </p:txBody>
      </p:sp>
    </p:spTree>
    <p:extLst>
      <p:ext uri="{BB962C8B-B14F-4D97-AF65-F5344CB8AC3E}">
        <p14:creationId xmlns:p14="http://schemas.microsoft.com/office/powerpoint/2010/main" val="58025127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Three </a:t>
            </a:r>
            <a:r>
              <a:rPr lang="en-US" dirty="0" err="1" smtClean="0"/>
              <a:t>Gotchas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Avoid object creation at all costs</a:t>
            </a:r>
          </a:p>
          <a:p>
            <a:pPr lvl="1"/>
            <a:r>
              <a:rPr lang="en-US" dirty="0" smtClean="0"/>
              <a:t>Reuse Writable objects, change the payload</a:t>
            </a:r>
          </a:p>
          <a:p>
            <a:r>
              <a:rPr lang="en-US" dirty="0" smtClean="0"/>
              <a:t>Execution framework reuses value object in reducer</a:t>
            </a:r>
          </a:p>
          <a:p>
            <a:r>
              <a:rPr lang="en-US" dirty="0" smtClean="0"/>
              <a:t>Passing parameters via class statics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55228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Getting Data to Mappers and Reducers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Configuration parameters</a:t>
            </a:r>
          </a:p>
          <a:p>
            <a:pPr lvl="1"/>
            <a:r>
              <a:rPr lang="en-US" dirty="0" smtClean="0"/>
              <a:t>Directly in the Job object for parameters</a:t>
            </a:r>
          </a:p>
          <a:p>
            <a:r>
              <a:rPr lang="en-US" dirty="0" smtClean="0"/>
              <a:t>“Side data”</a:t>
            </a:r>
          </a:p>
          <a:p>
            <a:pPr lvl="1"/>
            <a:r>
              <a:rPr lang="en-US" dirty="0" err="1" smtClean="0"/>
              <a:t>DistributedCache</a:t>
            </a:r>
            <a:endParaRPr lang="en-US" dirty="0" smtClean="0"/>
          </a:p>
          <a:p>
            <a:pPr lvl="1"/>
            <a:r>
              <a:rPr lang="en-US" dirty="0" smtClean="0"/>
              <a:t>Mappers/reducers read from HDFS in setup method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074514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Complex Data Types in Hadoop</a:t>
            </a:r>
          </a:p>
        </p:txBody>
      </p:sp>
      <p:sp>
        <p:nvSpPr>
          <p:cNvPr id="1741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/>
                </a:solidFill>
              </a:rPr>
              <a:t>How do you implement complex data types?</a:t>
            </a:r>
          </a:p>
          <a:p>
            <a:r>
              <a:rPr lang="en-US" dirty="0" smtClean="0">
                <a:solidFill>
                  <a:schemeClr val="bg2"/>
                </a:solidFill>
              </a:rPr>
              <a:t>The easiest way:</a:t>
            </a:r>
          </a:p>
          <a:p>
            <a:pPr lvl="1"/>
            <a:r>
              <a:rPr lang="en-US" dirty="0" smtClean="0">
                <a:solidFill>
                  <a:schemeClr val="bg2"/>
                </a:solidFill>
              </a:rPr>
              <a:t>Encoded it as Text, e.g., (a, b) = “a:b”</a:t>
            </a:r>
          </a:p>
          <a:p>
            <a:pPr lvl="1"/>
            <a:r>
              <a:rPr lang="en-US" dirty="0" smtClean="0">
                <a:solidFill>
                  <a:schemeClr val="bg2"/>
                </a:solidFill>
              </a:rPr>
              <a:t>Use regular expressions to parse and extract data</a:t>
            </a:r>
          </a:p>
          <a:p>
            <a:pPr lvl="1"/>
            <a:r>
              <a:rPr lang="en-US" dirty="0" smtClean="0">
                <a:solidFill>
                  <a:schemeClr val="bg2"/>
                </a:solidFill>
              </a:rPr>
              <a:t>Works, but pretty hack-</a:t>
            </a:r>
            <a:r>
              <a:rPr lang="en-US" dirty="0" err="1" smtClean="0">
                <a:solidFill>
                  <a:schemeClr val="bg2"/>
                </a:solidFill>
              </a:rPr>
              <a:t>ish</a:t>
            </a:r>
            <a:endParaRPr lang="en-US" dirty="0" smtClean="0">
              <a:solidFill>
                <a:schemeClr val="bg2"/>
              </a:solidFill>
            </a:endParaRPr>
          </a:p>
          <a:p>
            <a:r>
              <a:rPr lang="en-US" dirty="0" smtClean="0">
                <a:solidFill>
                  <a:schemeClr val="bg2"/>
                </a:solidFill>
              </a:rPr>
              <a:t>The hard way:</a:t>
            </a:r>
          </a:p>
          <a:p>
            <a:pPr lvl="1"/>
            <a:r>
              <a:rPr lang="en-US" dirty="0" smtClean="0">
                <a:solidFill>
                  <a:schemeClr val="bg2"/>
                </a:solidFill>
              </a:rPr>
              <a:t>Define a custom implementation of Writable(</a:t>
            </a:r>
            <a:r>
              <a:rPr lang="en-US" dirty="0" err="1" smtClean="0">
                <a:solidFill>
                  <a:schemeClr val="bg2"/>
                </a:solidFill>
              </a:rPr>
              <a:t>Comprable</a:t>
            </a:r>
            <a:r>
              <a:rPr lang="en-US" dirty="0" smtClean="0">
                <a:solidFill>
                  <a:schemeClr val="bg2"/>
                </a:solidFill>
              </a:rPr>
              <a:t>)</a:t>
            </a:r>
          </a:p>
          <a:p>
            <a:pPr lvl="1"/>
            <a:r>
              <a:rPr lang="en-US" dirty="0" smtClean="0">
                <a:solidFill>
                  <a:schemeClr val="bg2"/>
                </a:solidFill>
              </a:rPr>
              <a:t>Must implement: </a:t>
            </a:r>
            <a:r>
              <a:rPr lang="en-US" dirty="0" err="1" smtClean="0">
                <a:solidFill>
                  <a:schemeClr val="bg2"/>
                </a:solidFill>
              </a:rPr>
              <a:t>readFields</a:t>
            </a:r>
            <a:r>
              <a:rPr lang="en-US" dirty="0" smtClean="0">
                <a:solidFill>
                  <a:schemeClr val="bg2"/>
                </a:solidFill>
              </a:rPr>
              <a:t>, write, (</a:t>
            </a:r>
            <a:r>
              <a:rPr lang="en-US" dirty="0" err="1" smtClean="0">
                <a:solidFill>
                  <a:schemeClr val="bg2"/>
                </a:solidFill>
              </a:rPr>
              <a:t>compareTo</a:t>
            </a:r>
            <a:r>
              <a:rPr lang="en-US" dirty="0" smtClean="0">
                <a:solidFill>
                  <a:schemeClr val="bg2"/>
                </a:solidFill>
              </a:rPr>
              <a:t>)</a:t>
            </a:r>
          </a:p>
          <a:p>
            <a:pPr lvl="1"/>
            <a:r>
              <a:rPr lang="en-US" dirty="0" smtClean="0">
                <a:solidFill>
                  <a:schemeClr val="bg2"/>
                </a:solidFill>
              </a:rPr>
              <a:t>Computationally efficient, but slow for rapid prototyping</a:t>
            </a:r>
          </a:p>
          <a:p>
            <a:pPr lvl="1"/>
            <a:r>
              <a:rPr lang="en-US" dirty="0" smtClean="0">
                <a:solidFill>
                  <a:schemeClr val="bg2"/>
                </a:solidFill>
              </a:rPr>
              <a:t>Implement </a:t>
            </a:r>
            <a:r>
              <a:rPr lang="en-US" dirty="0" err="1" smtClean="0">
                <a:solidFill>
                  <a:schemeClr val="bg2"/>
                </a:solidFill>
              </a:rPr>
              <a:t>WritableComparator</a:t>
            </a:r>
            <a:r>
              <a:rPr lang="en-US" dirty="0" smtClean="0">
                <a:solidFill>
                  <a:schemeClr val="bg2"/>
                </a:solidFill>
              </a:rPr>
              <a:t> hook for performance</a:t>
            </a:r>
          </a:p>
          <a:p>
            <a:r>
              <a:rPr lang="en-US" dirty="0" smtClean="0">
                <a:solidFill>
                  <a:schemeClr val="bg2"/>
                </a:solidFill>
              </a:rPr>
              <a:t>Somewhere in the middle:</a:t>
            </a:r>
          </a:p>
          <a:p>
            <a:pPr lvl="1"/>
            <a:r>
              <a:rPr lang="en-US" dirty="0" smtClean="0">
                <a:solidFill>
                  <a:schemeClr val="bg2"/>
                </a:solidFill>
              </a:rPr>
              <a:t>Cloud</a:t>
            </a:r>
            <a:r>
              <a:rPr lang="en-US" baseline="30000" dirty="0" smtClean="0">
                <a:solidFill>
                  <a:schemeClr val="bg2"/>
                </a:solidFill>
              </a:rPr>
              <a:t>9</a:t>
            </a:r>
            <a:r>
              <a:rPr lang="en-US" dirty="0" smtClean="0">
                <a:solidFill>
                  <a:schemeClr val="bg2"/>
                </a:solidFill>
              </a:rPr>
              <a:t> offers JSON support and lots of useful Hadoop types</a:t>
            </a:r>
          </a:p>
          <a:p>
            <a:pPr lvl="1"/>
            <a:r>
              <a:rPr lang="en-US" dirty="0" smtClean="0">
                <a:solidFill>
                  <a:schemeClr val="bg2"/>
                </a:solidFill>
              </a:rPr>
              <a:t>Quick tour…</a:t>
            </a:r>
          </a:p>
        </p:txBody>
      </p:sp>
    </p:spTree>
    <p:extLst>
      <p:ext uri="{BB962C8B-B14F-4D97-AF65-F5344CB8AC3E}">
        <p14:creationId xmlns:p14="http://schemas.microsoft.com/office/powerpoint/2010/main" val="29756388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1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Cluster Components*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One of each:</a:t>
            </a:r>
          </a:p>
          <a:p>
            <a:pPr lvl="1"/>
            <a:r>
              <a:rPr lang="en-US" dirty="0" err="1" smtClean="0"/>
              <a:t>Namenode</a:t>
            </a:r>
            <a:r>
              <a:rPr lang="en-US" dirty="0" smtClean="0"/>
              <a:t> (NN): master node for HDFS</a:t>
            </a:r>
          </a:p>
          <a:p>
            <a:pPr lvl="1"/>
            <a:r>
              <a:rPr lang="en-US" dirty="0" err="1" smtClean="0"/>
              <a:t>Jobtracker</a:t>
            </a:r>
            <a:r>
              <a:rPr lang="en-US" dirty="0" smtClean="0"/>
              <a:t> (JT): master node for job submission</a:t>
            </a:r>
          </a:p>
          <a:p>
            <a:r>
              <a:rPr lang="en-US" dirty="0" smtClean="0"/>
              <a:t>Set of each per slave machine:</a:t>
            </a:r>
          </a:p>
          <a:p>
            <a:pPr lvl="1"/>
            <a:r>
              <a:rPr lang="en-US" dirty="0" err="1" smtClean="0"/>
              <a:t>Tasktracker</a:t>
            </a:r>
            <a:r>
              <a:rPr lang="en-US" dirty="0" smtClean="0"/>
              <a:t> (TT): contains multiple task slots</a:t>
            </a:r>
          </a:p>
          <a:p>
            <a:pPr lvl="1"/>
            <a:r>
              <a:rPr lang="en-US" dirty="0" err="1" smtClean="0"/>
              <a:t>Datanode</a:t>
            </a:r>
            <a:r>
              <a:rPr lang="en-US" dirty="0" smtClean="0"/>
              <a:t> (DN): serves HDFS data blocks</a:t>
            </a:r>
            <a:endParaRPr lang="en-US" dirty="0"/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5298862" y="6400800"/>
            <a:ext cx="3692738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* Not quite… leaving aside YARN for now</a:t>
            </a:r>
            <a:endParaRPr lang="en-US" sz="105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22520309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Putting everything together…</a:t>
            </a:r>
            <a:endParaRPr lang="en-US" dirty="0"/>
          </a:p>
        </p:txBody>
      </p:sp>
      <p:sp>
        <p:nvSpPr>
          <p:cNvPr id="57" name="Rectangle 6"/>
          <p:cNvSpPr>
            <a:spLocks noChangeArrowheads="1"/>
          </p:cNvSpPr>
          <p:nvPr/>
        </p:nvSpPr>
        <p:spPr bwMode="auto">
          <a:xfrm>
            <a:off x="4724400" y="1981200"/>
            <a:ext cx="1981200" cy="914400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58" name="Rectangle 35"/>
          <p:cNvSpPr>
            <a:spLocks noChangeArrowheads="1"/>
          </p:cNvSpPr>
          <p:nvPr/>
        </p:nvSpPr>
        <p:spPr bwMode="auto">
          <a:xfrm>
            <a:off x="4724400" y="2286000"/>
            <a:ext cx="1981200" cy="609600"/>
          </a:xfrm>
          <a:prstGeom prst="rect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Rectangle 6"/>
          <p:cNvSpPr>
            <a:spLocks noChangeArrowheads="1"/>
          </p:cNvSpPr>
          <p:nvPr/>
        </p:nvSpPr>
        <p:spPr bwMode="auto">
          <a:xfrm>
            <a:off x="2590800" y="1981200"/>
            <a:ext cx="1981200" cy="914400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60" name="Rectangle 6"/>
          <p:cNvSpPr>
            <a:spLocks noChangeArrowheads="1"/>
          </p:cNvSpPr>
          <p:nvPr/>
        </p:nvSpPr>
        <p:spPr bwMode="auto">
          <a:xfrm>
            <a:off x="3657600" y="3352800"/>
            <a:ext cx="1981200" cy="1600200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61" name="Rectangle 6"/>
          <p:cNvSpPr>
            <a:spLocks noChangeArrowheads="1"/>
          </p:cNvSpPr>
          <p:nvPr/>
        </p:nvSpPr>
        <p:spPr bwMode="auto">
          <a:xfrm>
            <a:off x="5715000" y="3352800"/>
            <a:ext cx="1981200" cy="1600200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62" name="Rectangle 6"/>
          <p:cNvSpPr>
            <a:spLocks noChangeArrowheads="1"/>
          </p:cNvSpPr>
          <p:nvPr/>
        </p:nvSpPr>
        <p:spPr bwMode="auto">
          <a:xfrm>
            <a:off x="1600200" y="3352800"/>
            <a:ext cx="1981200" cy="1600200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cxnSp>
        <p:nvCxnSpPr>
          <p:cNvPr id="63" name="Straight Arrow Connector 53"/>
          <p:cNvCxnSpPr>
            <a:cxnSpLocks noChangeShapeType="1"/>
            <a:stCxn id="107" idx="2"/>
            <a:endCxn id="70" idx="0"/>
          </p:cNvCxnSpPr>
          <p:nvPr/>
        </p:nvCxnSpPr>
        <p:spPr bwMode="auto">
          <a:xfrm rot="5400000">
            <a:off x="2514600" y="2819400"/>
            <a:ext cx="1143000" cy="99060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headEnd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64" name="Straight Arrow Connector 53"/>
          <p:cNvCxnSpPr>
            <a:cxnSpLocks noChangeShapeType="1"/>
            <a:stCxn id="107" idx="2"/>
            <a:endCxn id="82" idx="0"/>
          </p:cNvCxnSpPr>
          <p:nvPr/>
        </p:nvCxnSpPr>
        <p:spPr bwMode="auto">
          <a:xfrm rot="16200000" flipH="1">
            <a:off x="3543300" y="2781300"/>
            <a:ext cx="1143000" cy="106680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headEnd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65" name="Straight Arrow Connector 53"/>
          <p:cNvCxnSpPr>
            <a:cxnSpLocks noChangeShapeType="1"/>
            <a:stCxn id="107" idx="2"/>
            <a:endCxn id="94" idx="0"/>
          </p:cNvCxnSpPr>
          <p:nvPr/>
        </p:nvCxnSpPr>
        <p:spPr bwMode="auto">
          <a:xfrm rot="16200000" flipH="1">
            <a:off x="4572000" y="1752600"/>
            <a:ext cx="1143000" cy="312420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headEnd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66" name="Straight Arrow Connector 53"/>
          <p:cNvCxnSpPr>
            <a:cxnSpLocks noChangeShapeType="1"/>
            <a:stCxn id="109" idx="2"/>
            <a:endCxn id="79" idx="0"/>
          </p:cNvCxnSpPr>
          <p:nvPr/>
        </p:nvCxnSpPr>
        <p:spPr bwMode="auto">
          <a:xfrm rot="5400000">
            <a:off x="3771900" y="1562100"/>
            <a:ext cx="762000" cy="312420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ysDash"/>
            <a:headEnd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67" name="Straight Arrow Connector 53"/>
          <p:cNvCxnSpPr>
            <a:cxnSpLocks noChangeShapeType="1"/>
            <a:stCxn id="109" idx="2"/>
            <a:endCxn id="91" idx="0"/>
          </p:cNvCxnSpPr>
          <p:nvPr/>
        </p:nvCxnSpPr>
        <p:spPr bwMode="auto">
          <a:xfrm rot="5400000">
            <a:off x="4800600" y="2590800"/>
            <a:ext cx="762000" cy="106680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ysDash"/>
            <a:headEnd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68" name="Straight Arrow Connector 53"/>
          <p:cNvCxnSpPr>
            <a:cxnSpLocks noChangeShapeType="1"/>
            <a:stCxn id="109" idx="2"/>
            <a:endCxn id="103" idx="0"/>
          </p:cNvCxnSpPr>
          <p:nvPr/>
        </p:nvCxnSpPr>
        <p:spPr bwMode="auto">
          <a:xfrm rot="16200000" flipH="1">
            <a:off x="5829300" y="2628900"/>
            <a:ext cx="762000" cy="99060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ysDash"/>
            <a:headEnd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69" name="Rectangle 6"/>
          <p:cNvSpPr>
            <a:spLocks noChangeArrowheads="1"/>
          </p:cNvSpPr>
          <p:nvPr/>
        </p:nvSpPr>
        <p:spPr bwMode="auto">
          <a:xfrm>
            <a:off x="1752600" y="3886200"/>
            <a:ext cx="1676400" cy="609600"/>
          </a:xfrm>
          <a:prstGeom prst="rect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70" name="Rectangle 4"/>
          <p:cNvSpPr>
            <a:spLocks noChangeArrowheads="1"/>
          </p:cNvSpPr>
          <p:nvPr/>
        </p:nvSpPr>
        <p:spPr bwMode="auto">
          <a:xfrm>
            <a:off x="1752600" y="3886200"/>
            <a:ext cx="1676400" cy="304800"/>
          </a:xfrm>
          <a:prstGeom prst="rect">
            <a:avLst/>
          </a:prstGeom>
          <a:solidFill>
            <a:sysClr val="windowText" lastClr="000000">
              <a:lumMod val="65000"/>
              <a:lumOff val="35000"/>
            </a:sysClr>
          </a:solidFill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datanode</a:t>
            </a: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daemon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71" name="Rectangle 35"/>
          <p:cNvSpPr>
            <a:spLocks noChangeArrowheads="1"/>
          </p:cNvSpPr>
          <p:nvPr/>
        </p:nvSpPr>
        <p:spPr bwMode="auto">
          <a:xfrm>
            <a:off x="1752600" y="4191000"/>
            <a:ext cx="1676400" cy="304800"/>
          </a:xfrm>
          <a:prstGeom prst="rect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Linux file system</a:t>
            </a:r>
          </a:p>
        </p:txBody>
      </p:sp>
      <p:sp>
        <p:nvSpPr>
          <p:cNvPr id="72" name="Flowchart: Magnetic Disk 36"/>
          <p:cNvSpPr>
            <a:spLocks noChangeArrowheads="1"/>
          </p:cNvSpPr>
          <p:nvPr/>
        </p:nvSpPr>
        <p:spPr bwMode="auto">
          <a:xfrm>
            <a:off x="2022902" y="4572001"/>
            <a:ext cx="304800" cy="304800"/>
          </a:xfrm>
          <a:prstGeom prst="flowChartMagneticDisk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73" name="Flowchart: Magnetic Disk 37"/>
          <p:cNvSpPr>
            <a:spLocks noChangeArrowheads="1"/>
          </p:cNvSpPr>
          <p:nvPr/>
        </p:nvSpPr>
        <p:spPr bwMode="auto">
          <a:xfrm>
            <a:off x="2556302" y="4572001"/>
            <a:ext cx="304800" cy="304800"/>
          </a:xfrm>
          <a:prstGeom prst="flowChartMagneticDisk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cxnSp>
        <p:nvCxnSpPr>
          <p:cNvPr id="74" name="Straight Connector 38"/>
          <p:cNvCxnSpPr>
            <a:cxnSpLocks noChangeShapeType="1"/>
          </p:cNvCxnSpPr>
          <p:nvPr/>
        </p:nvCxnSpPr>
        <p:spPr bwMode="auto">
          <a:xfrm rot="5400000">
            <a:off x="1756203" y="4610101"/>
            <a:ext cx="228600" cy="3175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cxnSp>
        <p:nvCxnSpPr>
          <p:cNvPr id="75" name="Straight Connector 39"/>
          <p:cNvCxnSpPr>
            <a:cxnSpLocks noChangeShapeType="1"/>
            <a:endCxn id="72" idx="2"/>
          </p:cNvCxnSpPr>
          <p:nvPr/>
        </p:nvCxnSpPr>
        <p:spPr bwMode="auto">
          <a:xfrm>
            <a:off x="1870502" y="4724401"/>
            <a:ext cx="152400" cy="1588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cxnSp>
        <p:nvCxnSpPr>
          <p:cNvPr id="76" name="Straight Connector 40"/>
          <p:cNvCxnSpPr>
            <a:cxnSpLocks noChangeShapeType="1"/>
          </p:cNvCxnSpPr>
          <p:nvPr/>
        </p:nvCxnSpPr>
        <p:spPr bwMode="auto">
          <a:xfrm rot="5400000">
            <a:off x="2289603" y="4608513"/>
            <a:ext cx="228600" cy="3175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cxnSp>
        <p:nvCxnSpPr>
          <p:cNvPr id="77" name="Straight Connector 41"/>
          <p:cNvCxnSpPr>
            <a:cxnSpLocks noChangeShapeType="1"/>
          </p:cNvCxnSpPr>
          <p:nvPr/>
        </p:nvCxnSpPr>
        <p:spPr bwMode="auto">
          <a:xfrm>
            <a:off x="2403902" y="4722814"/>
            <a:ext cx="152400" cy="3175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sp>
        <p:nvSpPr>
          <p:cNvPr id="78" name="TextBox 42"/>
          <p:cNvSpPr txBox="1">
            <a:spLocks noChangeArrowheads="1"/>
          </p:cNvSpPr>
          <p:nvPr/>
        </p:nvSpPr>
        <p:spPr bwMode="auto">
          <a:xfrm>
            <a:off x="3013502" y="4538664"/>
            <a:ext cx="41549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Arial" pitchFamily="34" charset="0"/>
                <a:cs typeface="Arial" pitchFamily="34" charset="0"/>
              </a:rPr>
              <a:t>…</a:t>
            </a:r>
          </a:p>
        </p:txBody>
      </p:sp>
      <p:sp>
        <p:nvSpPr>
          <p:cNvPr id="79" name="Rectangle 4"/>
          <p:cNvSpPr>
            <a:spLocks noChangeArrowheads="1"/>
          </p:cNvSpPr>
          <p:nvPr/>
        </p:nvSpPr>
        <p:spPr bwMode="auto">
          <a:xfrm>
            <a:off x="1752600" y="3505200"/>
            <a:ext cx="16764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tasktracker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80" name="Rectangle 4"/>
          <p:cNvSpPr>
            <a:spLocks noChangeArrowheads="1"/>
          </p:cNvSpPr>
          <p:nvPr/>
        </p:nvSpPr>
        <p:spPr bwMode="auto">
          <a:xfrm>
            <a:off x="1600200" y="4953000"/>
            <a:ext cx="1981200" cy="304800"/>
          </a:xfrm>
          <a:prstGeom prst="rect">
            <a:avLst/>
          </a:prstGeom>
          <a:solidFill>
            <a:sysClr val="windowText" lastClr="000000"/>
          </a:solidFill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slave node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81" name="Rectangle 6"/>
          <p:cNvSpPr>
            <a:spLocks noChangeArrowheads="1"/>
          </p:cNvSpPr>
          <p:nvPr/>
        </p:nvSpPr>
        <p:spPr bwMode="auto">
          <a:xfrm>
            <a:off x="3810000" y="3886200"/>
            <a:ext cx="1676400" cy="609600"/>
          </a:xfrm>
          <a:prstGeom prst="rect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82" name="Rectangle 4"/>
          <p:cNvSpPr>
            <a:spLocks noChangeArrowheads="1"/>
          </p:cNvSpPr>
          <p:nvPr/>
        </p:nvSpPr>
        <p:spPr bwMode="auto">
          <a:xfrm>
            <a:off x="3810000" y="3886200"/>
            <a:ext cx="1676400" cy="304800"/>
          </a:xfrm>
          <a:prstGeom prst="rect">
            <a:avLst/>
          </a:prstGeom>
          <a:solidFill>
            <a:sysClr val="windowText" lastClr="000000">
              <a:lumMod val="65000"/>
              <a:lumOff val="35000"/>
            </a:sysClr>
          </a:solidFill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datanode</a:t>
            </a: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daemon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83" name="Rectangle 35"/>
          <p:cNvSpPr>
            <a:spLocks noChangeArrowheads="1"/>
          </p:cNvSpPr>
          <p:nvPr/>
        </p:nvSpPr>
        <p:spPr bwMode="auto">
          <a:xfrm>
            <a:off x="3810000" y="4191000"/>
            <a:ext cx="1676400" cy="304800"/>
          </a:xfrm>
          <a:prstGeom prst="rect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Linux file system</a:t>
            </a:r>
          </a:p>
        </p:txBody>
      </p:sp>
      <p:sp>
        <p:nvSpPr>
          <p:cNvPr id="84" name="Flowchart: Magnetic Disk 36"/>
          <p:cNvSpPr>
            <a:spLocks noChangeArrowheads="1"/>
          </p:cNvSpPr>
          <p:nvPr/>
        </p:nvSpPr>
        <p:spPr bwMode="auto">
          <a:xfrm>
            <a:off x="4080302" y="4572001"/>
            <a:ext cx="304800" cy="304800"/>
          </a:xfrm>
          <a:prstGeom prst="flowChartMagneticDisk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85" name="Flowchart: Magnetic Disk 37"/>
          <p:cNvSpPr>
            <a:spLocks noChangeArrowheads="1"/>
          </p:cNvSpPr>
          <p:nvPr/>
        </p:nvSpPr>
        <p:spPr bwMode="auto">
          <a:xfrm>
            <a:off x="4613702" y="4572001"/>
            <a:ext cx="304800" cy="304800"/>
          </a:xfrm>
          <a:prstGeom prst="flowChartMagneticDisk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cxnSp>
        <p:nvCxnSpPr>
          <p:cNvPr id="86" name="Straight Connector 38"/>
          <p:cNvCxnSpPr>
            <a:cxnSpLocks noChangeShapeType="1"/>
          </p:cNvCxnSpPr>
          <p:nvPr/>
        </p:nvCxnSpPr>
        <p:spPr bwMode="auto">
          <a:xfrm rot="5400000">
            <a:off x="3813603" y="4610101"/>
            <a:ext cx="228600" cy="3175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cxnSp>
        <p:nvCxnSpPr>
          <p:cNvPr id="87" name="Straight Connector 39"/>
          <p:cNvCxnSpPr>
            <a:cxnSpLocks noChangeShapeType="1"/>
            <a:endCxn id="84" idx="2"/>
          </p:cNvCxnSpPr>
          <p:nvPr/>
        </p:nvCxnSpPr>
        <p:spPr bwMode="auto">
          <a:xfrm>
            <a:off x="3927902" y="4724401"/>
            <a:ext cx="152400" cy="1588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cxnSp>
        <p:nvCxnSpPr>
          <p:cNvPr id="88" name="Straight Connector 40"/>
          <p:cNvCxnSpPr>
            <a:cxnSpLocks noChangeShapeType="1"/>
          </p:cNvCxnSpPr>
          <p:nvPr/>
        </p:nvCxnSpPr>
        <p:spPr bwMode="auto">
          <a:xfrm rot="5400000">
            <a:off x="4347003" y="4608513"/>
            <a:ext cx="228600" cy="3175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cxnSp>
        <p:nvCxnSpPr>
          <p:cNvPr id="89" name="Straight Connector 41"/>
          <p:cNvCxnSpPr>
            <a:cxnSpLocks noChangeShapeType="1"/>
          </p:cNvCxnSpPr>
          <p:nvPr/>
        </p:nvCxnSpPr>
        <p:spPr bwMode="auto">
          <a:xfrm>
            <a:off x="4461302" y="4722814"/>
            <a:ext cx="152400" cy="3175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sp>
        <p:nvSpPr>
          <p:cNvPr id="90" name="TextBox 42"/>
          <p:cNvSpPr txBox="1">
            <a:spLocks noChangeArrowheads="1"/>
          </p:cNvSpPr>
          <p:nvPr/>
        </p:nvSpPr>
        <p:spPr bwMode="auto">
          <a:xfrm>
            <a:off x="5070902" y="4538664"/>
            <a:ext cx="41549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Arial" pitchFamily="34" charset="0"/>
                <a:cs typeface="Arial" pitchFamily="34" charset="0"/>
              </a:rPr>
              <a:t>…</a:t>
            </a:r>
          </a:p>
        </p:txBody>
      </p:sp>
      <p:sp>
        <p:nvSpPr>
          <p:cNvPr id="91" name="Rectangle 4"/>
          <p:cNvSpPr>
            <a:spLocks noChangeArrowheads="1"/>
          </p:cNvSpPr>
          <p:nvPr/>
        </p:nvSpPr>
        <p:spPr bwMode="auto">
          <a:xfrm>
            <a:off x="3810000" y="3505200"/>
            <a:ext cx="16764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tasktracker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92" name="Rectangle 4"/>
          <p:cNvSpPr>
            <a:spLocks noChangeArrowheads="1"/>
          </p:cNvSpPr>
          <p:nvPr/>
        </p:nvSpPr>
        <p:spPr bwMode="auto">
          <a:xfrm>
            <a:off x="3657600" y="4953000"/>
            <a:ext cx="1981200" cy="304800"/>
          </a:xfrm>
          <a:prstGeom prst="rect">
            <a:avLst/>
          </a:prstGeom>
          <a:solidFill>
            <a:sysClr val="windowText" lastClr="000000"/>
          </a:solidFill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slave node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93" name="Rectangle 6"/>
          <p:cNvSpPr>
            <a:spLocks noChangeArrowheads="1"/>
          </p:cNvSpPr>
          <p:nvPr/>
        </p:nvSpPr>
        <p:spPr bwMode="auto">
          <a:xfrm>
            <a:off x="5867400" y="3886200"/>
            <a:ext cx="1676400" cy="609600"/>
          </a:xfrm>
          <a:prstGeom prst="rect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94" name="Rectangle 4"/>
          <p:cNvSpPr>
            <a:spLocks noChangeArrowheads="1"/>
          </p:cNvSpPr>
          <p:nvPr/>
        </p:nvSpPr>
        <p:spPr bwMode="auto">
          <a:xfrm>
            <a:off x="5867400" y="3886200"/>
            <a:ext cx="1676400" cy="304800"/>
          </a:xfrm>
          <a:prstGeom prst="rect">
            <a:avLst/>
          </a:prstGeom>
          <a:solidFill>
            <a:sysClr val="windowText" lastClr="000000">
              <a:lumMod val="65000"/>
              <a:lumOff val="35000"/>
            </a:sysClr>
          </a:solidFill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datanode</a:t>
            </a: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daemon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95" name="Rectangle 35"/>
          <p:cNvSpPr>
            <a:spLocks noChangeArrowheads="1"/>
          </p:cNvSpPr>
          <p:nvPr/>
        </p:nvSpPr>
        <p:spPr bwMode="auto">
          <a:xfrm>
            <a:off x="5867400" y="4191000"/>
            <a:ext cx="1676400" cy="304800"/>
          </a:xfrm>
          <a:prstGeom prst="rect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Linux file system</a:t>
            </a:r>
          </a:p>
        </p:txBody>
      </p:sp>
      <p:sp>
        <p:nvSpPr>
          <p:cNvPr id="96" name="Flowchart: Magnetic Disk 36"/>
          <p:cNvSpPr>
            <a:spLocks noChangeArrowheads="1"/>
          </p:cNvSpPr>
          <p:nvPr/>
        </p:nvSpPr>
        <p:spPr bwMode="auto">
          <a:xfrm>
            <a:off x="6137702" y="4572001"/>
            <a:ext cx="304800" cy="304800"/>
          </a:xfrm>
          <a:prstGeom prst="flowChartMagneticDisk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97" name="Flowchart: Magnetic Disk 37"/>
          <p:cNvSpPr>
            <a:spLocks noChangeArrowheads="1"/>
          </p:cNvSpPr>
          <p:nvPr/>
        </p:nvSpPr>
        <p:spPr bwMode="auto">
          <a:xfrm>
            <a:off x="6671102" y="4572001"/>
            <a:ext cx="304800" cy="304800"/>
          </a:xfrm>
          <a:prstGeom prst="flowChartMagneticDisk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cxnSp>
        <p:nvCxnSpPr>
          <p:cNvPr id="98" name="Straight Connector 38"/>
          <p:cNvCxnSpPr>
            <a:cxnSpLocks noChangeShapeType="1"/>
          </p:cNvCxnSpPr>
          <p:nvPr/>
        </p:nvCxnSpPr>
        <p:spPr bwMode="auto">
          <a:xfrm rot="5400000">
            <a:off x="5871003" y="4610101"/>
            <a:ext cx="228600" cy="3175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cxnSp>
        <p:nvCxnSpPr>
          <p:cNvPr id="99" name="Straight Connector 39"/>
          <p:cNvCxnSpPr>
            <a:cxnSpLocks noChangeShapeType="1"/>
            <a:endCxn id="96" idx="2"/>
          </p:cNvCxnSpPr>
          <p:nvPr/>
        </p:nvCxnSpPr>
        <p:spPr bwMode="auto">
          <a:xfrm>
            <a:off x="5985302" y="4724401"/>
            <a:ext cx="152400" cy="1588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cxnSp>
        <p:nvCxnSpPr>
          <p:cNvPr id="100" name="Straight Connector 40"/>
          <p:cNvCxnSpPr>
            <a:cxnSpLocks noChangeShapeType="1"/>
          </p:cNvCxnSpPr>
          <p:nvPr/>
        </p:nvCxnSpPr>
        <p:spPr bwMode="auto">
          <a:xfrm rot="5400000">
            <a:off x="6404403" y="4608513"/>
            <a:ext cx="228600" cy="3175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cxnSp>
        <p:nvCxnSpPr>
          <p:cNvPr id="101" name="Straight Connector 41"/>
          <p:cNvCxnSpPr>
            <a:cxnSpLocks noChangeShapeType="1"/>
          </p:cNvCxnSpPr>
          <p:nvPr/>
        </p:nvCxnSpPr>
        <p:spPr bwMode="auto">
          <a:xfrm>
            <a:off x="6518702" y="4722814"/>
            <a:ext cx="152400" cy="3175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sp>
        <p:nvSpPr>
          <p:cNvPr id="102" name="TextBox 42"/>
          <p:cNvSpPr txBox="1">
            <a:spLocks noChangeArrowheads="1"/>
          </p:cNvSpPr>
          <p:nvPr/>
        </p:nvSpPr>
        <p:spPr bwMode="auto">
          <a:xfrm>
            <a:off x="7128302" y="4538664"/>
            <a:ext cx="41549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Arial" pitchFamily="34" charset="0"/>
                <a:cs typeface="Arial" pitchFamily="34" charset="0"/>
              </a:rPr>
              <a:t>…</a:t>
            </a:r>
          </a:p>
        </p:txBody>
      </p:sp>
      <p:sp>
        <p:nvSpPr>
          <p:cNvPr id="103" name="Rectangle 4"/>
          <p:cNvSpPr>
            <a:spLocks noChangeArrowheads="1"/>
          </p:cNvSpPr>
          <p:nvPr/>
        </p:nvSpPr>
        <p:spPr bwMode="auto">
          <a:xfrm>
            <a:off x="5867400" y="3505200"/>
            <a:ext cx="16764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tasktracker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104" name="Rectangle 4"/>
          <p:cNvSpPr>
            <a:spLocks noChangeArrowheads="1"/>
          </p:cNvSpPr>
          <p:nvPr/>
        </p:nvSpPr>
        <p:spPr bwMode="auto">
          <a:xfrm>
            <a:off x="5715000" y="4953000"/>
            <a:ext cx="1981200" cy="304800"/>
          </a:xfrm>
          <a:prstGeom prst="rect">
            <a:avLst/>
          </a:prstGeom>
          <a:solidFill>
            <a:sysClr val="windowText" lastClr="000000"/>
          </a:solidFill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slave node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105" name="Rectangle 4"/>
          <p:cNvSpPr>
            <a:spLocks noChangeArrowheads="1"/>
          </p:cNvSpPr>
          <p:nvPr/>
        </p:nvSpPr>
        <p:spPr bwMode="auto">
          <a:xfrm>
            <a:off x="2590800" y="1981200"/>
            <a:ext cx="1981200" cy="304800"/>
          </a:xfrm>
          <a:prstGeom prst="rect">
            <a:avLst/>
          </a:prstGeom>
          <a:solidFill>
            <a:sysClr val="windowText" lastClr="000000"/>
          </a:solidFill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namenode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106" name="Rectangle 35"/>
          <p:cNvSpPr>
            <a:spLocks noChangeArrowheads="1"/>
          </p:cNvSpPr>
          <p:nvPr/>
        </p:nvSpPr>
        <p:spPr bwMode="auto">
          <a:xfrm>
            <a:off x="2590800" y="2286000"/>
            <a:ext cx="1981200" cy="609600"/>
          </a:xfrm>
          <a:prstGeom prst="rect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107" name="Rectangle 4"/>
          <p:cNvSpPr>
            <a:spLocks noChangeArrowheads="1"/>
          </p:cNvSpPr>
          <p:nvPr/>
        </p:nvSpPr>
        <p:spPr bwMode="auto">
          <a:xfrm>
            <a:off x="2743200" y="2438400"/>
            <a:ext cx="16764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namenode</a:t>
            </a: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daemon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108" name="Rectangle 4"/>
          <p:cNvSpPr>
            <a:spLocks noChangeArrowheads="1"/>
          </p:cNvSpPr>
          <p:nvPr/>
        </p:nvSpPr>
        <p:spPr bwMode="auto">
          <a:xfrm>
            <a:off x="4724400" y="1981200"/>
            <a:ext cx="1981200" cy="304800"/>
          </a:xfrm>
          <a:prstGeom prst="rect">
            <a:avLst/>
          </a:prstGeom>
          <a:solidFill>
            <a:sysClr val="windowText" lastClr="000000"/>
          </a:solidFill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job submission node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109" name="Rectangle 4"/>
          <p:cNvSpPr>
            <a:spLocks noChangeArrowheads="1"/>
          </p:cNvSpPr>
          <p:nvPr/>
        </p:nvSpPr>
        <p:spPr bwMode="auto">
          <a:xfrm>
            <a:off x="4876800" y="2438400"/>
            <a:ext cx="16764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jobtracker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200371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he_Screa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810000"/>
            <a:ext cx="9144000" cy="11531599"/>
          </a:xfrm>
          <a:prstGeom prst="rect">
            <a:avLst/>
          </a:prstGeom>
        </p:spPr>
      </p:pic>
      <p:sp>
        <p:nvSpPr>
          <p:cNvPr id="6" name="TextBox 3"/>
          <p:cNvSpPr txBox="1">
            <a:spLocks noChangeArrowheads="1"/>
          </p:cNvSpPr>
          <p:nvPr/>
        </p:nvSpPr>
        <p:spPr bwMode="auto">
          <a:xfrm>
            <a:off x="0" y="6611938"/>
            <a:ext cx="2743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FFFFFF"/>
                </a:solidFill>
              </a:rPr>
              <a:t>Source: </a:t>
            </a:r>
            <a:r>
              <a:rPr lang="en-US" sz="1000" b="0" dirty="0" smtClean="0">
                <a:solidFill>
                  <a:srgbClr val="FFFFFF"/>
                </a:solidFill>
              </a:rPr>
              <a:t>Wikipedia (The Scream)</a:t>
            </a:r>
            <a:endParaRPr lang="en-US" sz="1000" b="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874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Anatomy of a Job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MapReduce program in Hadoop = Hadoop job</a:t>
            </a:r>
          </a:p>
          <a:p>
            <a:pPr lvl="1"/>
            <a:r>
              <a:rPr lang="en-US" dirty="0" smtClean="0"/>
              <a:t>Jobs are divided into map and reduce tasks</a:t>
            </a:r>
          </a:p>
          <a:p>
            <a:pPr lvl="1"/>
            <a:r>
              <a:rPr lang="en-US" dirty="0" smtClean="0"/>
              <a:t>An instance of running a task is called a task attempt (occupies a slot)</a:t>
            </a:r>
          </a:p>
          <a:p>
            <a:pPr lvl="1"/>
            <a:r>
              <a:rPr lang="en-US" dirty="0" smtClean="0"/>
              <a:t>Multiple jobs can be composed into a workflow</a:t>
            </a:r>
          </a:p>
          <a:p>
            <a:r>
              <a:rPr lang="en-US" dirty="0" smtClean="0"/>
              <a:t>Job submission: </a:t>
            </a:r>
          </a:p>
          <a:p>
            <a:pPr lvl="1"/>
            <a:r>
              <a:rPr lang="en-US" dirty="0" smtClean="0"/>
              <a:t>Client (i.e., driver program) creates a job, configures it, and submits it to </a:t>
            </a:r>
            <a:r>
              <a:rPr lang="en-US" dirty="0" err="1" smtClean="0"/>
              <a:t>jobtracker</a:t>
            </a:r>
            <a:endParaRPr lang="en-US" dirty="0" smtClean="0"/>
          </a:p>
          <a:p>
            <a:pPr lvl="1"/>
            <a:r>
              <a:rPr lang="en-US" dirty="0" smtClean="0"/>
              <a:t>That’s it! The Hadoop cluster takes over…</a:t>
            </a:r>
          </a:p>
        </p:txBody>
      </p:sp>
    </p:spTree>
    <p:extLst>
      <p:ext uri="{BB962C8B-B14F-4D97-AF65-F5344CB8AC3E}">
        <p14:creationId xmlns:p14="http://schemas.microsoft.com/office/powerpoint/2010/main" val="36423731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Anatomy of a Job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Behind the scenes:</a:t>
            </a:r>
          </a:p>
          <a:p>
            <a:pPr lvl="1"/>
            <a:r>
              <a:rPr lang="en-US" dirty="0" smtClean="0"/>
              <a:t>Input splits are computed (on client end)</a:t>
            </a:r>
          </a:p>
          <a:p>
            <a:pPr lvl="1"/>
            <a:r>
              <a:rPr lang="en-US" dirty="0" smtClean="0"/>
              <a:t>Job data (jar, configuration XML) are sent to </a:t>
            </a:r>
            <a:r>
              <a:rPr lang="en-US" dirty="0" err="1" smtClean="0"/>
              <a:t>JobTracker</a:t>
            </a:r>
            <a:endParaRPr lang="en-US" dirty="0" smtClean="0"/>
          </a:p>
          <a:p>
            <a:pPr lvl="1"/>
            <a:r>
              <a:rPr lang="en-US" dirty="0" err="1" smtClean="0"/>
              <a:t>JobTracker</a:t>
            </a:r>
            <a:r>
              <a:rPr lang="en-US" dirty="0" smtClean="0"/>
              <a:t> puts job data in shared location, </a:t>
            </a:r>
            <a:r>
              <a:rPr lang="en-US" dirty="0" err="1" smtClean="0"/>
              <a:t>enqueues</a:t>
            </a:r>
            <a:r>
              <a:rPr lang="en-US" dirty="0" smtClean="0"/>
              <a:t> tasks</a:t>
            </a:r>
          </a:p>
          <a:p>
            <a:pPr lvl="1"/>
            <a:r>
              <a:rPr lang="en-US" dirty="0" err="1" smtClean="0"/>
              <a:t>TaskTrackers</a:t>
            </a:r>
            <a:r>
              <a:rPr lang="en-US" dirty="0" smtClean="0"/>
              <a:t> poll for tasks</a:t>
            </a:r>
          </a:p>
          <a:p>
            <a:pPr lvl="1"/>
            <a:r>
              <a:rPr lang="en-US" dirty="0" smtClean="0"/>
              <a:t>Off to the races…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583639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Rectangle 91"/>
          <p:cNvSpPr/>
          <p:nvPr/>
        </p:nvSpPr>
        <p:spPr bwMode="auto">
          <a:xfrm>
            <a:off x="5562600" y="1780401"/>
            <a:ext cx="3276600" cy="2286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0" name="Rectangle 89"/>
          <p:cNvSpPr/>
          <p:nvPr/>
        </p:nvSpPr>
        <p:spPr bwMode="auto">
          <a:xfrm>
            <a:off x="457200" y="1780401"/>
            <a:ext cx="4876800" cy="2286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" name="Rounded Rectangle 4"/>
          <p:cNvSpPr/>
          <p:nvPr/>
        </p:nvSpPr>
        <p:spPr bwMode="auto">
          <a:xfrm>
            <a:off x="609600" y="2085201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</a:rPr>
              <a:t>InputSplit</a:t>
            </a:r>
          </a:p>
        </p:txBody>
      </p:sp>
      <p:sp>
        <p:nvSpPr>
          <p:cNvPr id="6" name="TextBox 3"/>
          <p:cNvSpPr txBox="1">
            <a:spLocks noChangeArrowheads="1"/>
          </p:cNvSpPr>
          <p:nvPr/>
        </p:nvSpPr>
        <p:spPr bwMode="auto">
          <a:xfrm>
            <a:off x="0" y="6611938"/>
            <a:ext cx="33528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2"/>
                </a:solidFill>
              </a:rPr>
              <a:t>Source: </a:t>
            </a:r>
            <a:r>
              <a:rPr lang="en-US" sz="1000" b="0" dirty="0" smtClean="0">
                <a:solidFill>
                  <a:schemeClr val="bg2"/>
                </a:solidFill>
              </a:rPr>
              <a:t>redrawn from a slide by </a:t>
            </a:r>
            <a:r>
              <a:rPr lang="en-US" sz="1000" b="0" dirty="0" err="1" smtClean="0">
                <a:solidFill>
                  <a:schemeClr val="bg2"/>
                </a:solidFill>
              </a:rPr>
              <a:t>Cloduera</a:t>
            </a:r>
            <a:r>
              <a:rPr lang="en-US" sz="1000" b="0" dirty="0" smtClean="0">
                <a:solidFill>
                  <a:schemeClr val="bg2"/>
                </a:solidFill>
              </a:rPr>
              <a:t>, cc-licensed</a:t>
            </a:r>
            <a:endParaRPr lang="en-US" sz="1000" b="0" dirty="0">
              <a:solidFill>
                <a:schemeClr val="bg2"/>
              </a:solidFill>
            </a:endParaRPr>
          </a:p>
        </p:txBody>
      </p:sp>
      <p:sp>
        <p:nvSpPr>
          <p:cNvPr id="7" name="Rounded Rectangle 6"/>
          <p:cNvSpPr/>
          <p:nvPr/>
        </p:nvSpPr>
        <p:spPr bwMode="auto">
          <a:xfrm>
            <a:off x="2209800" y="2085201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</a:rPr>
              <a:t>InputSplit</a:t>
            </a:r>
          </a:p>
        </p:txBody>
      </p:sp>
      <p:sp>
        <p:nvSpPr>
          <p:cNvPr id="8" name="Rounded Rectangle 7"/>
          <p:cNvSpPr/>
          <p:nvPr/>
        </p:nvSpPr>
        <p:spPr bwMode="auto">
          <a:xfrm>
            <a:off x="3810000" y="2085201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</a:rPr>
              <a:t>InputSplit</a:t>
            </a:r>
          </a:p>
        </p:txBody>
      </p:sp>
      <p:sp>
        <p:nvSpPr>
          <p:cNvPr id="11" name="Rectangle 10"/>
          <p:cNvSpPr/>
          <p:nvPr/>
        </p:nvSpPr>
        <p:spPr bwMode="auto">
          <a:xfrm>
            <a:off x="609600" y="942201"/>
            <a:ext cx="4572000" cy="609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dirty="0" smtClean="0">
                <a:solidFill>
                  <a:schemeClr val="bg2"/>
                </a:solidFill>
                <a:latin typeface="Arial" charset="0"/>
              </a:rPr>
              <a:t>Input File</a:t>
            </a:r>
          </a:p>
        </p:txBody>
      </p:sp>
      <p:sp>
        <p:nvSpPr>
          <p:cNvPr id="12" name="Rectangle 11"/>
          <p:cNvSpPr/>
          <p:nvPr/>
        </p:nvSpPr>
        <p:spPr bwMode="auto">
          <a:xfrm>
            <a:off x="5715000" y="942201"/>
            <a:ext cx="2971800" cy="609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dirty="0" smtClean="0">
                <a:solidFill>
                  <a:schemeClr val="bg2"/>
                </a:solidFill>
                <a:latin typeface="Arial" charset="0"/>
              </a:rPr>
              <a:t>Input File</a:t>
            </a:r>
          </a:p>
        </p:txBody>
      </p:sp>
      <p:sp>
        <p:nvSpPr>
          <p:cNvPr id="22" name="Rounded Rectangle 21"/>
          <p:cNvSpPr/>
          <p:nvPr/>
        </p:nvSpPr>
        <p:spPr bwMode="auto">
          <a:xfrm>
            <a:off x="5715000" y="2085201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</a:rPr>
              <a:t>InputSplit</a:t>
            </a:r>
          </a:p>
        </p:txBody>
      </p:sp>
      <p:sp>
        <p:nvSpPr>
          <p:cNvPr id="23" name="Rounded Rectangle 22"/>
          <p:cNvSpPr/>
          <p:nvPr/>
        </p:nvSpPr>
        <p:spPr bwMode="auto">
          <a:xfrm>
            <a:off x="7315200" y="2085201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</a:rPr>
              <a:t>InputSplit</a:t>
            </a:r>
          </a:p>
        </p:txBody>
      </p:sp>
      <p:sp>
        <p:nvSpPr>
          <p:cNvPr id="26" name="Rounded Rectangle 25"/>
          <p:cNvSpPr/>
          <p:nvPr/>
        </p:nvSpPr>
        <p:spPr bwMode="auto">
          <a:xfrm>
            <a:off x="609600" y="3304401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</a:rPr>
              <a:t>RecordReader</a:t>
            </a:r>
          </a:p>
        </p:txBody>
      </p:sp>
      <p:sp>
        <p:nvSpPr>
          <p:cNvPr id="27" name="Rounded Rectangle 26"/>
          <p:cNvSpPr/>
          <p:nvPr/>
        </p:nvSpPr>
        <p:spPr bwMode="auto">
          <a:xfrm>
            <a:off x="2209800" y="3304401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dirty="0" smtClean="0">
                <a:solidFill>
                  <a:schemeClr val="bg2"/>
                </a:solidFill>
                <a:latin typeface="Arial" charset="0"/>
              </a:rPr>
              <a:t>RecordReader</a:t>
            </a:r>
          </a:p>
        </p:txBody>
      </p:sp>
      <p:sp>
        <p:nvSpPr>
          <p:cNvPr id="28" name="Rounded Rectangle 27"/>
          <p:cNvSpPr/>
          <p:nvPr/>
        </p:nvSpPr>
        <p:spPr bwMode="auto">
          <a:xfrm>
            <a:off x="3810000" y="3304401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dirty="0" smtClean="0">
                <a:solidFill>
                  <a:schemeClr val="bg2"/>
                </a:solidFill>
                <a:latin typeface="Arial" charset="0"/>
              </a:rPr>
              <a:t>RecordReader</a:t>
            </a:r>
          </a:p>
        </p:txBody>
      </p:sp>
      <p:sp>
        <p:nvSpPr>
          <p:cNvPr id="29" name="Rounded Rectangle 28"/>
          <p:cNvSpPr/>
          <p:nvPr/>
        </p:nvSpPr>
        <p:spPr bwMode="auto">
          <a:xfrm>
            <a:off x="5715000" y="3304401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dirty="0" smtClean="0">
                <a:solidFill>
                  <a:schemeClr val="bg2"/>
                </a:solidFill>
                <a:latin typeface="Arial" charset="0"/>
              </a:rPr>
              <a:t>RecordReader</a:t>
            </a:r>
          </a:p>
        </p:txBody>
      </p:sp>
      <p:sp>
        <p:nvSpPr>
          <p:cNvPr id="30" name="Rounded Rectangle 29"/>
          <p:cNvSpPr/>
          <p:nvPr/>
        </p:nvSpPr>
        <p:spPr bwMode="auto">
          <a:xfrm>
            <a:off x="7315200" y="3304401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dirty="0" smtClean="0">
                <a:solidFill>
                  <a:schemeClr val="bg2"/>
                </a:solidFill>
                <a:latin typeface="Arial" charset="0"/>
              </a:rPr>
              <a:t>RecordReader</a:t>
            </a:r>
          </a:p>
        </p:txBody>
      </p:sp>
      <p:cxnSp>
        <p:nvCxnSpPr>
          <p:cNvPr id="37" name="Shape 36"/>
          <p:cNvCxnSpPr/>
          <p:nvPr/>
        </p:nvCxnSpPr>
        <p:spPr bwMode="auto">
          <a:xfrm rot="10800000">
            <a:off x="1295400" y="2618601"/>
            <a:ext cx="1588" cy="685800"/>
          </a:xfrm>
          <a:prstGeom prst="curvedConnector3">
            <a:avLst>
              <a:gd name="adj1" fmla="val 14395466"/>
            </a:avLst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Shape 36"/>
          <p:cNvCxnSpPr/>
          <p:nvPr/>
        </p:nvCxnSpPr>
        <p:spPr bwMode="auto">
          <a:xfrm>
            <a:off x="1295400" y="2618601"/>
            <a:ext cx="1588" cy="685800"/>
          </a:xfrm>
          <a:prstGeom prst="curvedConnector3">
            <a:avLst>
              <a:gd name="adj1" fmla="val 14395466"/>
            </a:avLst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26" idx="2"/>
            <a:endCxn id="56" idx="0"/>
          </p:cNvCxnSpPr>
          <p:nvPr/>
        </p:nvCxnSpPr>
        <p:spPr bwMode="auto">
          <a:xfrm rot="5400000">
            <a:off x="1028700" y="4104501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6" name="Rounded Rectangle 55"/>
          <p:cNvSpPr/>
          <p:nvPr/>
        </p:nvSpPr>
        <p:spPr bwMode="auto">
          <a:xfrm>
            <a:off x="609600" y="4371201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</a:rPr>
              <a:t>Mapper</a:t>
            </a:r>
          </a:p>
        </p:txBody>
      </p:sp>
      <p:cxnSp>
        <p:nvCxnSpPr>
          <p:cNvPr id="59" name="Straight Arrow Connector 58"/>
          <p:cNvCxnSpPr/>
          <p:nvPr/>
        </p:nvCxnSpPr>
        <p:spPr bwMode="auto">
          <a:xfrm rot="5400000">
            <a:off x="1029494" y="5170507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 bwMode="auto">
          <a:xfrm rot="5400000">
            <a:off x="1029494" y="1817707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699303" y="5438001"/>
            <a:ext cx="11833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2"/>
                </a:solidFill>
              </a:rPr>
              <a:t>Intermediates</a:t>
            </a:r>
            <a:endParaRPr lang="en-US" sz="1200" dirty="0">
              <a:solidFill>
                <a:schemeClr val="bg2"/>
              </a:solidFill>
            </a:endParaRPr>
          </a:p>
        </p:txBody>
      </p:sp>
      <p:cxnSp>
        <p:nvCxnSpPr>
          <p:cNvPr id="62" name="Straight Arrow Connector 61"/>
          <p:cNvCxnSpPr>
            <a:endCxn id="63" idx="0"/>
          </p:cNvCxnSpPr>
          <p:nvPr/>
        </p:nvCxnSpPr>
        <p:spPr bwMode="auto">
          <a:xfrm rot="5400000">
            <a:off x="2628900" y="4103707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3" name="Rounded Rectangle 62"/>
          <p:cNvSpPr/>
          <p:nvPr/>
        </p:nvSpPr>
        <p:spPr bwMode="auto">
          <a:xfrm>
            <a:off x="2209800" y="4370407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</a:rPr>
              <a:t>Mapper</a:t>
            </a:r>
          </a:p>
        </p:txBody>
      </p:sp>
      <p:cxnSp>
        <p:nvCxnSpPr>
          <p:cNvPr id="64" name="Straight Arrow Connector 63"/>
          <p:cNvCxnSpPr/>
          <p:nvPr/>
        </p:nvCxnSpPr>
        <p:spPr bwMode="auto">
          <a:xfrm rot="5400000">
            <a:off x="2629694" y="5169713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2299503" y="5437207"/>
            <a:ext cx="11833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2"/>
                </a:solidFill>
              </a:rPr>
              <a:t>Intermediates</a:t>
            </a:r>
            <a:endParaRPr lang="en-US" sz="1200" dirty="0">
              <a:solidFill>
                <a:schemeClr val="bg2"/>
              </a:solidFill>
            </a:endParaRPr>
          </a:p>
        </p:txBody>
      </p:sp>
      <p:cxnSp>
        <p:nvCxnSpPr>
          <p:cNvPr id="66" name="Straight Arrow Connector 65"/>
          <p:cNvCxnSpPr>
            <a:endCxn id="67" idx="0"/>
          </p:cNvCxnSpPr>
          <p:nvPr/>
        </p:nvCxnSpPr>
        <p:spPr bwMode="auto">
          <a:xfrm rot="5400000">
            <a:off x="4251460" y="4103707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7" name="Rounded Rectangle 66"/>
          <p:cNvSpPr/>
          <p:nvPr/>
        </p:nvSpPr>
        <p:spPr bwMode="auto">
          <a:xfrm>
            <a:off x="3832360" y="4370407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</a:rPr>
              <a:t>Mapper</a:t>
            </a:r>
          </a:p>
        </p:txBody>
      </p:sp>
      <p:cxnSp>
        <p:nvCxnSpPr>
          <p:cNvPr id="68" name="Straight Arrow Connector 67"/>
          <p:cNvCxnSpPr/>
          <p:nvPr/>
        </p:nvCxnSpPr>
        <p:spPr bwMode="auto">
          <a:xfrm rot="5400000">
            <a:off x="4252254" y="5169713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3922063" y="5437207"/>
            <a:ext cx="11833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2"/>
                </a:solidFill>
              </a:rPr>
              <a:t>Intermediates</a:t>
            </a:r>
            <a:endParaRPr lang="en-US" sz="1200" dirty="0">
              <a:solidFill>
                <a:schemeClr val="bg2"/>
              </a:solidFill>
            </a:endParaRPr>
          </a:p>
        </p:txBody>
      </p:sp>
      <p:cxnSp>
        <p:nvCxnSpPr>
          <p:cNvPr id="70" name="Straight Arrow Connector 69"/>
          <p:cNvCxnSpPr>
            <a:endCxn id="71" idx="0"/>
          </p:cNvCxnSpPr>
          <p:nvPr/>
        </p:nvCxnSpPr>
        <p:spPr bwMode="auto">
          <a:xfrm rot="5400000">
            <a:off x="6134100" y="4103707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1" name="Rounded Rectangle 70"/>
          <p:cNvSpPr/>
          <p:nvPr/>
        </p:nvSpPr>
        <p:spPr bwMode="auto">
          <a:xfrm>
            <a:off x="5715000" y="4370407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</a:rPr>
              <a:t>Mapper</a:t>
            </a:r>
          </a:p>
        </p:txBody>
      </p:sp>
      <p:cxnSp>
        <p:nvCxnSpPr>
          <p:cNvPr id="72" name="Straight Arrow Connector 71"/>
          <p:cNvCxnSpPr/>
          <p:nvPr/>
        </p:nvCxnSpPr>
        <p:spPr bwMode="auto">
          <a:xfrm rot="5400000">
            <a:off x="6134894" y="5169713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3" name="TextBox 72"/>
          <p:cNvSpPr txBox="1"/>
          <p:nvPr/>
        </p:nvSpPr>
        <p:spPr>
          <a:xfrm>
            <a:off x="5804703" y="5437207"/>
            <a:ext cx="11833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2"/>
                </a:solidFill>
              </a:rPr>
              <a:t>Intermediates</a:t>
            </a:r>
            <a:endParaRPr lang="en-US" sz="1200" dirty="0">
              <a:solidFill>
                <a:schemeClr val="bg2"/>
              </a:solidFill>
            </a:endParaRPr>
          </a:p>
        </p:txBody>
      </p:sp>
      <p:cxnSp>
        <p:nvCxnSpPr>
          <p:cNvPr id="74" name="Straight Arrow Connector 73"/>
          <p:cNvCxnSpPr>
            <a:endCxn id="75" idx="0"/>
          </p:cNvCxnSpPr>
          <p:nvPr/>
        </p:nvCxnSpPr>
        <p:spPr bwMode="auto">
          <a:xfrm rot="5400000">
            <a:off x="7756660" y="4103707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5" name="Rounded Rectangle 74"/>
          <p:cNvSpPr/>
          <p:nvPr/>
        </p:nvSpPr>
        <p:spPr bwMode="auto">
          <a:xfrm>
            <a:off x="7337560" y="4370407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</a:rPr>
              <a:t>Mapper</a:t>
            </a:r>
          </a:p>
        </p:txBody>
      </p:sp>
      <p:cxnSp>
        <p:nvCxnSpPr>
          <p:cNvPr id="76" name="Straight Arrow Connector 75"/>
          <p:cNvCxnSpPr/>
          <p:nvPr/>
        </p:nvCxnSpPr>
        <p:spPr bwMode="auto">
          <a:xfrm rot="5400000">
            <a:off x="7757454" y="5169713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7" name="TextBox 76"/>
          <p:cNvSpPr txBox="1"/>
          <p:nvPr/>
        </p:nvSpPr>
        <p:spPr>
          <a:xfrm>
            <a:off x="7427263" y="5437207"/>
            <a:ext cx="11833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2"/>
                </a:solidFill>
              </a:rPr>
              <a:t>Intermediates</a:t>
            </a:r>
            <a:endParaRPr lang="en-US" sz="1200" dirty="0">
              <a:solidFill>
                <a:schemeClr val="bg2"/>
              </a:solidFill>
            </a:endParaRPr>
          </a:p>
        </p:txBody>
      </p:sp>
      <p:cxnSp>
        <p:nvCxnSpPr>
          <p:cNvPr id="78" name="Shape 36"/>
          <p:cNvCxnSpPr/>
          <p:nvPr/>
        </p:nvCxnSpPr>
        <p:spPr bwMode="auto">
          <a:xfrm rot="10800000">
            <a:off x="2894012" y="2618601"/>
            <a:ext cx="1588" cy="685800"/>
          </a:xfrm>
          <a:prstGeom prst="curvedConnector3">
            <a:avLst>
              <a:gd name="adj1" fmla="val 14395466"/>
            </a:avLst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hape 36"/>
          <p:cNvCxnSpPr/>
          <p:nvPr/>
        </p:nvCxnSpPr>
        <p:spPr bwMode="auto">
          <a:xfrm>
            <a:off x="2894012" y="2618601"/>
            <a:ext cx="1588" cy="685800"/>
          </a:xfrm>
          <a:prstGeom prst="curvedConnector3">
            <a:avLst>
              <a:gd name="adj1" fmla="val 14395466"/>
            </a:avLst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0" name="Shape 36"/>
          <p:cNvCxnSpPr/>
          <p:nvPr/>
        </p:nvCxnSpPr>
        <p:spPr bwMode="auto">
          <a:xfrm rot="10800000">
            <a:off x="4495801" y="2618601"/>
            <a:ext cx="1588" cy="685800"/>
          </a:xfrm>
          <a:prstGeom prst="curvedConnector3">
            <a:avLst>
              <a:gd name="adj1" fmla="val 14395466"/>
            </a:avLst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1" name="Shape 36"/>
          <p:cNvCxnSpPr/>
          <p:nvPr/>
        </p:nvCxnSpPr>
        <p:spPr bwMode="auto">
          <a:xfrm>
            <a:off x="4495801" y="2618601"/>
            <a:ext cx="1588" cy="685800"/>
          </a:xfrm>
          <a:prstGeom prst="curvedConnector3">
            <a:avLst>
              <a:gd name="adj1" fmla="val 14395466"/>
            </a:avLst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Shape 36"/>
          <p:cNvCxnSpPr/>
          <p:nvPr/>
        </p:nvCxnSpPr>
        <p:spPr bwMode="auto">
          <a:xfrm rot="10800000">
            <a:off x="6399212" y="2618601"/>
            <a:ext cx="1588" cy="685800"/>
          </a:xfrm>
          <a:prstGeom prst="curvedConnector3">
            <a:avLst>
              <a:gd name="adj1" fmla="val 14395466"/>
            </a:avLst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3" name="Shape 36"/>
          <p:cNvCxnSpPr/>
          <p:nvPr/>
        </p:nvCxnSpPr>
        <p:spPr bwMode="auto">
          <a:xfrm>
            <a:off x="6399212" y="2618601"/>
            <a:ext cx="1588" cy="685800"/>
          </a:xfrm>
          <a:prstGeom prst="curvedConnector3">
            <a:avLst>
              <a:gd name="adj1" fmla="val 14395466"/>
            </a:avLst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4" name="Shape 36"/>
          <p:cNvCxnSpPr/>
          <p:nvPr/>
        </p:nvCxnSpPr>
        <p:spPr bwMode="auto">
          <a:xfrm rot="10800000">
            <a:off x="7999412" y="2618601"/>
            <a:ext cx="1588" cy="685800"/>
          </a:xfrm>
          <a:prstGeom prst="curvedConnector3">
            <a:avLst>
              <a:gd name="adj1" fmla="val 14395466"/>
            </a:avLst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5" name="Shape 36"/>
          <p:cNvCxnSpPr/>
          <p:nvPr/>
        </p:nvCxnSpPr>
        <p:spPr bwMode="auto">
          <a:xfrm>
            <a:off x="7999412" y="2618601"/>
            <a:ext cx="1588" cy="685800"/>
          </a:xfrm>
          <a:prstGeom prst="curvedConnector3">
            <a:avLst>
              <a:gd name="adj1" fmla="val 14395466"/>
            </a:avLst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/>
          <p:nvPr/>
        </p:nvCxnSpPr>
        <p:spPr bwMode="auto">
          <a:xfrm rot="5400000">
            <a:off x="2628106" y="1817707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/>
          <p:nvPr/>
        </p:nvCxnSpPr>
        <p:spPr bwMode="auto">
          <a:xfrm rot="5400000">
            <a:off x="4228306" y="1817707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/>
          <p:nvPr/>
        </p:nvCxnSpPr>
        <p:spPr bwMode="auto">
          <a:xfrm rot="5400000">
            <a:off x="6133306" y="1817707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/>
          <p:nvPr/>
        </p:nvCxnSpPr>
        <p:spPr bwMode="auto">
          <a:xfrm rot="5400000">
            <a:off x="7733506" y="1817707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1" name="TextBox 90"/>
          <p:cNvSpPr txBox="1"/>
          <p:nvPr/>
        </p:nvSpPr>
        <p:spPr>
          <a:xfrm rot="16200000">
            <a:off x="-307822" y="2774023"/>
            <a:ext cx="12282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2"/>
                </a:solidFill>
              </a:rPr>
              <a:t>InputFormat</a:t>
            </a:r>
            <a:endParaRPr lang="en-US" sz="14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720609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>
            <a:off x="6096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3" name="Rectangle 2"/>
          <p:cNvSpPr/>
          <p:nvPr/>
        </p:nvSpPr>
        <p:spPr bwMode="auto">
          <a:xfrm>
            <a:off x="8382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10668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12954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15240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17526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19812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22098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24384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26670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32766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35052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37338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39624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41910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44196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46482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48768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20" name="Rectangle 19"/>
          <p:cNvSpPr/>
          <p:nvPr/>
        </p:nvSpPr>
        <p:spPr bwMode="auto">
          <a:xfrm>
            <a:off x="51054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21" name="Rectangle 20"/>
          <p:cNvSpPr/>
          <p:nvPr/>
        </p:nvSpPr>
        <p:spPr bwMode="auto">
          <a:xfrm>
            <a:off x="53340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59436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23" name="Rectangle 22"/>
          <p:cNvSpPr/>
          <p:nvPr/>
        </p:nvSpPr>
        <p:spPr bwMode="auto">
          <a:xfrm>
            <a:off x="61722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24" name="Rectangle 23"/>
          <p:cNvSpPr/>
          <p:nvPr/>
        </p:nvSpPr>
        <p:spPr bwMode="auto">
          <a:xfrm>
            <a:off x="64008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25" name="Rectangle 24"/>
          <p:cNvSpPr/>
          <p:nvPr/>
        </p:nvSpPr>
        <p:spPr bwMode="auto">
          <a:xfrm>
            <a:off x="66294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26" name="Rectangle 25"/>
          <p:cNvSpPr/>
          <p:nvPr/>
        </p:nvSpPr>
        <p:spPr bwMode="auto">
          <a:xfrm>
            <a:off x="68580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27" name="Rectangle 26"/>
          <p:cNvSpPr/>
          <p:nvPr/>
        </p:nvSpPr>
        <p:spPr bwMode="auto">
          <a:xfrm>
            <a:off x="70866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28" name="Rectangle 27"/>
          <p:cNvSpPr/>
          <p:nvPr/>
        </p:nvSpPr>
        <p:spPr bwMode="auto">
          <a:xfrm>
            <a:off x="73152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29" name="Rectangle 28"/>
          <p:cNvSpPr/>
          <p:nvPr/>
        </p:nvSpPr>
        <p:spPr bwMode="auto">
          <a:xfrm>
            <a:off x="75438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30" name="Rectangle 29"/>
          <p:cNvSpPr/>
          <p:nvPr/>
        </p:nvSpPr>
        <p:spPr bwMode="auto">
          <a:xfrm>
            <a:off x="77724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31" name="Rectangle 30"/>
          <p:cNvSpPr/>
          <p:nvPr/>
        </p:nvSpPr>
        <p:spPr bwMode="auto">
          <a:xfrm>
            <a:off x="80010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895600" y="2971800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Gill Sans"/>
                <a:cs typeface="Gill Sans"/>
              </a:rPr>
              <a:t>…</a:t>
            </a:r>
            <a:endParaRPr lang="en-US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562600" y="2971800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Gill Sans"/>
                <a:cs typeface="Gill Sans"/>
              </a:rPr>
              <a:t>…</a:t>
            </a:r>
            <a:endParaRPr lang="en-US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cxnSp>
        <p:nvCxnSpPr>
          <p:cNvPr id="35" name="Straight Connector 34"/>
          <p:cNvCxnSpPr/>
          <p:nvPr/>
        </p:nvCxnSpPr>
        <p:spPr bwMode="auto">
          <a:xfrm rot="5400000">
            <a:off x="-227806" y="3200400"/>
            <a:ext cx="1675606" cy="794"/>
          </a:xfrm>
          <a:prstGeom prst="line">
            <a:avLst/>
          </a:prstGeom>
          <a:ln w="2540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 bwMode="auto">
          <a:xfrm rot="5400000">
            <a:off x="2820194" y="3199606"/>
            <a:ext cx="1675606" cy="794"/>
          </a:xfrm>
          <a:prstGeom prst="line">
            <a:avLst/>
          </a:prstGeom>
          <a:ln w="2540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 bwMode="auto">
          <a:xfrm rot="5400000">
            <a:off x="5639594" y="3199606"/>
            <a:ext cx="1675606" cy="794"/>
          </a:xfrm>
          <a:prstGeom prst="line">
            <a:avLst/>
          </a:prstGeom>
          <a:ln w="2540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grpSp>
        <p:nvGrpSpPr>
          <p:cNvPr id="70" name="Group 69"/>
          <p:cNvGrpSpPr/>
          <p:nvPr/>
        </p:nvGrpSpPr>
        <p:grpSpPr>
          <a:xfrm>
            <a:off x="609600" y="3657600"/>
            <a:ext cx="3048000" cy="338554"/>
            <a:chOff x="609600" y="3657600"/>
            <a:chExt cx="3124200" cy="338554"/>
          </a:xfrm>
        </p:grpSpPr>
        <p:cxnSp>
          <p:nvCxnSpPr>
            <p:cNvPr id="42" name="Straight Arrow Connector 41"/>
            <p:cNvCxnSpPr/>
            <p:nvPr/>
          </p:nvCxnSpPr>
          <p:spPr bwMode="auto">
            <a:xfrm rot="10800000">
              <a:off x="609600" y="3842166"/>
              <a:ext cx="1066800" cy="1588"/>
            </a:xfrm>
            <a:prstGeom prst="straightConnector1">
              <a:avLst/>
            </a:prstGeom>
            <a:ln>
              <a:headEnd type="none" w="med" len="med"/>
              <a:tailEnd type="triangle" w="lg" len="lg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/>
            <p:nvPr/>
          </p:nvCxnSpPr>
          <p:spPr bwMode="auto">
            <a:xfrm>
              <a:off x="2819400" y="3843754"/>
              <a:ext cx="914400" cy="1588"/>
            </a:xfrm>
            <a:prstGeom prst="straightConnector1">
              <a:avLst/>
            </a:prstGeom>
            <a:ln>
              <a:headEnd type="none" w="med" len="med"/>
              <a:tailEnd type="triangle" w="lg" len="lg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sp>
          <p:nvSpPr>
            <p:cNvPr id="48" name="TextBox 47"/>
            <p:cNvSpPr txBox="1"/>
            <p:nvPr/>
          </p:nvSpPr>
          <p:spPr>
            <a:xfrm>
              <a:off x="1688862" y="3657600"/>
              <a:ext cx="122812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chemeClr val="bg1"/>
                  </a:solidFill>
                  <a:latin typeface="Gill Sans"/>
                  <a:cs typeface="Gill Sans"/>
                </a:rPr>
                <a:t>InputSplit</a:t>
              </a:r>
              <a:endParaRPr lang="en-US" dirty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</p:grpSp>
      <p:grpSp>
        <p:nvGrpSpPr>
          <p:cNvPr id="71" name="Group 70"/>
          <p:cNvGrpSpPr/>
          <p:nvPr/>
        </p:nvGrpSpPr>
        <p:grpSpPr>
          <a:xfrm>
            <a:off x="3657601" y="3657600"/>
            <a:ext cx="2819400" cy="338554"/>
            <a:chOff x="3733801" y="3657600"/>
            <a:chExt cx="2895599" cy="338554"/>
          </a:xfrm>
        </p:grpSpPr>
        <p:cxnSp>
          <p:nvCxnSpPr>
            <p:cNvPr id="54" name="Straight Arrow Connector 53"/>
            <p:cNvCxnSpPr/>
            <p:nvPr/>
          </p:nvCxnSpPr>
          <p:spPr bwMode="auto">
            <a:xfrm rot="10800000">
              <a:off x="3733801" y="3842166"/>
              <a:ext cx="920495" cy="1588"/>
            </a:xfrm>
            <a:prstGeom prst="straightConnector1">
              <a:avLst/>
            </a:prstGeom>
            <a:ln>
              <a:headEnd type="none" w="med" len="med"/>
              <a:tailEnd type="triangle" w="lg" len="lg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55" name="Straight Arrow Connector 54"/>
            <p:cNvCxnSpPr/>
            <p:nvPr/>
          </p:nvCxnSpPr>
          <p:spPr bwMode="auto">
            <a:xfrm>
              <a:off x="5760720" y="3843754"/>
              <a:ext cx="868680" cy="1588"/>
            </a:xfrm>
            <a:prstGeom prst="straightConnector1">
              <a:avLst/>
            </a:prstGeom>
            <a:ln>
              <a:headEnd type="none" w="med" len="med"/>
              <a:tailEnd type="triangle" w="lg" len="lg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sp>
          <p:nvSpPr>
            <p:cNvPr id="56" name="TextBox 55"/>
            <p:cNvSpPr txBox="1"/>
            <p:nvPr/>
          </p:nvSpPr>
          <p:spPr>
            <a:xfrm>
              <a:off x="4648200" y="3657600"/>
              <a:ext cx="122812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chemeClr val="bg1"/>
                  </a:solidFill>
                  <a:latin typeface="Gill Sans"/>
                  <a:cs typeface="Gill Sans"/>
                </a:rPr>
                <a:t>InputSplit</a:t>
              </a:r>
              <a:endParaRPr lang="en-US" dirty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</p:grpSp>
      <p:grpSp>
        <p:nvGrpSpPr>
          <p:cNvPr id="72" name="Group 71"/>
          <p:cNvGrpSpPr/>
          <p:nvPr/>
        </p:nvGrpSpPr>
        <p:grpSpPr>
          <a:xfrm>
            <a:off x="6477000" y="3657600"/>
            <a:ext cx="1990120" cy="338554"/>
            <a:chOff x="6629401" y="3657600"/>
            <a:chExt cx="1990120" cy="338554"/>
          </a:xfrm>
        </p:grpSpPr>
        <p:cxnSp>
          <p:nvCxnSpPr>
            <p:cNvPr id="59" name="Straight Arrow Connector 58"/>
            <p:cNvCxnSpPr/>
            <p:nvPr/>
          </p:nvCxnSpPr>
          <p:spPr bwMode="auto">
            <a:xfrm rot="10800000">
              <a:off x="6629401" y="3842166"/>
              <a:ext cx="755903" cy="1588"/>
            </a:xfrm>
            <a:prstGeom prst="straightConnector1">
              <a:avLst/>
            </a:prstGeom>
            <a:ln>
              <a:headEnd type="none" w="med" len="med"/>
              <a:tailEnd type="triangle" w="lg" len="lg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sp>
          <p:nvSpPr>
            <p:cNvPr id="60" name="TextBox 59"/>
            <p:cNvSpPr txBox="1"/>
            <p:nvPr/>
          </p:nvSpPr>
          <p:spPr>
            <a:xfrm>
              <a:off x="7391400" y="3657600"/>
              <a:ext cx="122812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chemeClr val="bg1"/>
                  </a:solidFill>
                  <a:latin typeface="Gill Sans"/>
                  <a:cs typeface="Gill Sans"/>
                </a:rPr>
                <a:t>InputSplit</a:t>
              </a:r>
              <a:endParaRPr lang="en-US" dirty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</p:grpSp>
      <p:sp>
        <p:nvSpPr>
          <p:cNvPr id="68" name="Rounded Rectangle 67"/>
          <p:cNvSpPr/>
          <p:nvPr/>
        </p:nvSpPr>
        <p:spPr bwMode="auto">
          <a:xfrm>
            <a:off x="3733800" y="914400"/>
            <a:ext cx="1371600" cy="6096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smtClean="0">
                <a:solidFill>
                  <a:schemeClr val="bg1"/>
                </a:solidFill>
                <a:latin typeface="Gill Sans"/>
                <a:cs typeface="Gill Sans"/>
              </a:rPr>
              <a:t>Client</a:t>
            </a: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7391400" y="2667000"/>
            <a:ext cx="7857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Records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grpSp>
        <p:nvGrpSpPr>
          <p:cNvPr id="46" name="Group 45"/>
          <p:cNvGrpSpPr/>
          <p:nvPr/>
        </p:nvGrpSpPr>
        <p:grpSpPr>
          <a:xfrm>
            <a:off x="609600" y="3276600"/>
            <a:ext cx="1371600" cy="2209800"/>
            <a:chOff x="609600" y="3276600"/>
            <a:chExt cx="1371600" cy="2209800"/>
          </a:xfrm>
        </p:grpSpPr>
        <p:sp>
          <p:nvSpPr>
            <p:cNvPr id="61" name="Rounded Rectangle 60"/>
            <p:cNvSpPr/>
            <p:nvPr/>
          </p:nvSpPr>
          <p:spPr bwMode="auto">
            <a:xfrm>
              <a:off x="609600" y="4876800"/>
              <a:ext cx="1371600" cy="6096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1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Mapper</a:t>
              </a:r>
            </a:p>
          </p:txBody>
        </p:sp>
        <p:cxnSp>
          <p:nvCxnSpPr>
            <p:cNvPr id="65" name="Straight Arrow Connector 64"/>
            <p:cNvCxnSpPr/>
            <p:nvPr/>
          </p:nvCxnSpPr>
          <p:spPr bwMode="auto">
            <a:xfrm>
              <a:off x="609600" y="3276600"/>
              <a:ext cx="304800" cy="1600200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58" name="Rounded Rectangle 57"/>
            <p:cNvSpPr/>
            <p:nvPr/>
          </p:nvSpPr>
          <p:spPr bwMode="auto">
            <a:xfrm>
              <a:off x="609600" y="4191000"/>
              <a:ext cx="1295400" cy="4572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400" b="0" dirty="0" err="1" smtClean="0">
                  <a:solidFill>
                    <a:schemeClr val="bg1"/>
                  </a:solidFill>
                  <a:latin typeface="Gill Sans"/>
                  <a:cs typeface="Gill Sans"/>
                </a:rPr>
                <a:t>RecordReader</a:t>
              </a:r>
              <a:endPara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3733800" y="3276600"/>
            <a:ext cx="1371600" cy="2209800"/>
            <a:chOff x="3733800" y="3276600"/>
            <a:chExt cx="1371600" cy="2209800"/>
          </a:xfrm>
        </p:grpSpPr>
        <p:sp>
          <p:nvSpPr>
            <p:cNvPr id="62" name="Rounded Rectangle 61"/>
            <p:cNvSpPr/>
            <p:nvPr/>
          </p:nvSpPr>
          <p:spPr bwMode="auto">
            <a:xfrm>
              <a:off x="3733800" y="4876800"/>
              <a:ext cx="1371600" cy="6096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1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Mapper</a:t>
              </a:r>
            </a:p>
          </p:txBody>
        </p:sp>
        <p:cxnSp>
          <p:nvCxnSpPr>
            <p:cNvPr id="66" name="Straight Arrow Connector 65"/>
            <p:cNvCxnSpPr/>
            <p:nvPr/>
          </p:nvCxnSpPr>
          <p:spPr bwMode="auto">
            <a:xfrm>
              <a:off x="3733800" y="3276600"/>
              <a:ext cx="304800" cy="1600200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64" name="Rounded Rectangle 63"/>
            <p:cNvSpPr/>
            <p:nvPr/>
          </p:nvSpPr>
          <p:spPr bwMode="auto">
            <a:xfrm>
              <a:off x="3733800" y="4191000"/>
              <a:ext cx="1295400" cy="4572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400" b="0" dirty="0" err="1" smtClean="0">
                  <a:solidFill>
                    <a:schemeClr val="bg1"/>
                  </a:solidFill>
                  <a:latin typeface="Gill Sans"/>
                  <a:cs typeface="Gill Sans"/>
                </a:rPr>
                <a:t>RecordReader</a:t>
              </a:r>
              <a:endPara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6629400" y="3276600"/>
            <a:ext cx="1371600" cy="2209800"/>
            <a:chOff x="6629400" y="3276600"/>
            <a:chExt cx="1371600" cy="2209800"/>
          </a:xfrm>
        </p:grpSpPr>
        <p:sp>
          <p:nvSpPr>
            <p:cNvPr id="63" name="Rounded Rectangle 62"/>
            <p:cNvSpPr/>
            <p:nvPr/>
          </p:nvSpPr>
          <p:spPr bwMode="auto">
            <a:xfrm>
              <a:off x="6629400" y="4876800"/>
              <a:ext cx="1371600" cy="6096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1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Mapper</a:t>
              </a:r>
            </a:p>
          </p:txBody>
        </p:sp>
        <p:cxnSp>
          <p:nvCxnSpPr>
            <p:cNvPr id="67" name="Straight Arrow Connector 66"/>
            <p:cNvCxnSpPr/>
            <p:nvPr/>
          </p:nvCxnSpPr>
          <p:spPr bwMode="auto">
            <a:xfrm>
              <a:off x="6629400" y="3276600"/>
              <a:ext cx="304800" cy="1600201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73" name="Rounded Rectangle 72"/>
            <p:cNvSpPr/>
            <p:nvPr/>
          </p:nvSpPr>
          <p:spPr bwMode="auto">
            <a:xfrm>
              <a:off x="6629400" y="4191000"/>
              <a:ext cx="1295400" cy="4572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400" b="0" dirty="0" err="1" smtClean="0">
                  <a:solidFill>
                    <a:schemeClr val="bg1"/>
                  </a:solidFill>
                  <a:latin typeface="Gill Sans"/>
                  <a:cs typeface="Gill Sans"/>
                </a:rPr>
                <a:t>RecordReader</a:t>
              </a:r>
              <a:endPara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5534366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3"/>
          <p:cNvSpPr txBox="1">
            <a:spLocks noChangeArrowheads="1"/>
          </p:cNvSpPr>
          <p:nvPr/>
        </p:nvSpPr>
        <p:spPr bwMode="auto">
          <a:xfrm>
            <a:off x="0" y="6611938"/>
            <a:ext cx="33528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2"/>
                </a:solidFill>
              </a:rPr>
              <a:t>Source: </a:t>
            </a:r>
            <a:r>
              <a:rPr lang="en-US" sz="1000" b="0" dirty="0" smtClean="0">
                <a:solidFill>
                  <a:schemeClr val="bg2"/>
                </a:solidFill>
              </a:rPr>
              <a:t>redrawn from a slide by </a:t>
            </a:r>
            <a:r>
              <a:rPr lang="en-US" sz="1000" b="0" dirty="0" err="1" smtClean="0">
                <a:solidFill>
                  <a:schemeClr val="bg2"/>
                </a:solidFill>
              </a:rPr>
              <a:t>Cloduera</a:t>
            </a:r>
            <a:r>
              <a:rPr lang="en-US" sz="1000" b="0" dirty="0" smtClean="0">
                <a:solidFill>
                  <a:schemeClr val="bg2"/>
                </a:solidFill>
              </a:rPr>
              <a:t>, cc-licensed</a:t>
            </a:r>
            <a:endParaRPr lang="en-US" sz="1000" b="0" dirty="0">
              <a:solidFill>
                <a:schemeClr val="bg2"/>
              </a:solidFill>
            </a:endParaRPr>
          </a:p>
        </p:txBody>
      </p:sp>
      <p:sp>
        <p:nvSpPr>
          <p:cNvPr id="56" name="Rounded Rectangle 55"/>
          <p:cNvSpPr/>
          <p:nvPr/>
        </p:nvSpPr>
        <p:spPr bwMode="auto">
          <a:xfrm>
            <a:off x="609600" y="866001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</a:rPr>
              <a:t>Mapper</a:t>
            </a:r>
          </a:p>
        </p:txBody>
      </p:sp>
      <p:cxnSp>
        <p:nvCxnSpPr>
          <p:cNvPr id="59" name="Straight Arrow Connector 58"/>
          <p:cNvCxnSpPr/>
          <p:nvPr/>
        </p:nvCxnSpPr>
        <p:spPr bwMode="auto">
          <a:xfrm rot="5400000">
            <a:off x="1029494" y="1665307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3" name="Rounded Rectangle 62"/>
          <p:cNvSpPr/>
          <p:nvPr/>
        </p:nvSpPr>
        <p:spPr bwMode="auto">
          <a:xfrm>
            <a:off x="2209800" y="865207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</a:rPr>
              <a:t>Mapper</a:t>
            </a:r>
          </a:p>
        </p:txBody>
      </p:sp>
      <p:cxnSp>
        <p:nvCxnSpPr>
          <p:cNvPr id="64" name="Straight Arrow Connector 63"/>
          <p:cNvCxnSpPr/>
          <p:nvPr/>
        </p:nvCxnSpPr>
        <p:spPr bwMode="auto">
          <a:xfrm rot="5400000">
            <a:off x="2629694" y="1664513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7" name="Rounded Rectangle 66"/>
          <p:cNvSpPr/>
          <p:nvPr/>
        </p:nvSpPr>
        <p:spPr bwMode="auto">
          <a:xfrm>
            <a:off x="3832360" y="865207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</a:rPr>
              <a:t>Mapper</a:t>
            </a:r>
          </a:p>
        </p:txBody>
      </p:sp>
      <p:cxnSp>
        <p:nvCxnSpPr>
          <p:cNvPr id="68" name="Straight Arrow Connector 67"/>
          <p:cNvCxnSpPr/>
          <p:nvPr/>
        </p:nvCxnSpPr>
        <p:spPr bwMode="auto">
          <a:xfrm rot="5400000">
            <a:off x="4252254" y="1664513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1" name="Rounded Rectangle 70"/>
          <p:cNvSpPr/>
          <p:nvPr/>
        </p:nvSpPr>
        <p:spPr bwMode="auto">
          <a:xfrm>
            <a:off x="5715000" y="865207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</a:rPr>
              <a:t>Mapper</a:t>
            </a:r>
          </a:p>
        </p:txBody>
      </p:sp>
      <p:cxnSp>
        <p:nvCxnSpPr>
          <p:cNvPr id="72" name="Straight Arrow Connector 71"/>
          <p:cNvCxnSpPr/>
          <p:nvPr/>
        </p:nvCxnSpPr>
        <p:spPr bwMode="auto">
          <a:xfrm rot="5400000">
            <a:off x="6134894" y="1664513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5" name="Rounded Rectangle 74"/>
          <p:cNvSpPr/>
          <p:nvPr/>
        </p:nvSpPr>
        <p:spPr bwMode="auto">
          <a:xfrm>
            <a:off x="7337560" y="865207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</a:rPr>
              <a:t>Mapper</a:t>
            </a:r>
          </a:p>
        </p:txBody>
      </p:sp>
      <p:cxnSp>
        <p:nvCxnSpPr>
          <p:cNvPr id="76" name="Straight Arrow Connector 75"/>
          <p:cNvCxnSpPr/>
          <p:nvPr/>
        </p:nvCxnSpPr>
        <p:spPr bwMode="auto">
          <a:xfrm rot="5400000">
            <a:off x="7757454" y="1664513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0" name="Rounded Rectangle 99"/>
          <p:cNvSpPr/>
          <p:nvPr/>
        </p:nvSpPr>
        <p:spPr bwMode="auto">
          <a:xfrm>
            <a:off x="609600" y="2743200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</a:rPr>
              <a:t>Partitioner</a:t>
            </a:r>
          </a:p>
        </p:txBody>
      </p:sp>
      <p:cxnSp>
        <p:nvCxnSpPr>
          <p:cNvPr id="101" name="Straight Arrow Connector 100"/>
          <p:cNvCxnSpPr/>
          <p:nvPr/>
        </p:nvCxnSpPr>
        <p:spPr bwMode="auto">
          <a:xfrm rot="5400000">
            <a:off x="1029494" y="2475706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2" name="Rounded Rectangle 101"/>
          <p:cNvSpPr/>
          <p:nvPr/>
        </p:nvSpPr>
        <p:spPr bwMode="auto">
          <a:xfrm>
            <a:off x="2209800" y="2742406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dirty="0" smtClean="0">
                <a:solidFill>
                  <a:schemeClr val="bg2"/>
                </a:solidFill>
                <a:latin typeface="Arial" charset="0"/>
              </a:rPr>
              <a:t>Partitioner</a:t>
            </a:r>
          </a:p>
        </p:txBody>
      </p:sp>
      <p:cxnSp>
        <p:nvCxnSpPr>
          <p:cNvPr id="103" name="Straight Arrow Connector 102"/>
          <p:cNvCxnSpPr/>
          <p:nvPr/>
        </p:nvCxnSpPr>
        <p:spPr bwMode="auto">
          <a:xfrm rot="5400000">
            <a:off x="2629694" y="2475706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4" name="Rounded Rectangle 103"/>
          <p:cNvSpPr/>
          <p:nvPr/>
        </p:nvSpPr>
        <p:spPr bwMode="auto">
          <a:xfrm>
            <a:off x="3832360" y="2742406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dirty="0" smtClean="0">
                <a:solidFill>
                  <a:schemeClr val="bg2"/>
                </a:solidFill>
                <a:latin typeface="Arial" charset="0"/>
              </a:rPr>
              <a:t>Partitioner</a:t>
            </a:r>
          </a:p>
        </p:txBody>
      </p:sp>
      <p:cxnSp>
        <p:nvCxnSpPr>
          <p:cNvPr id="105" name="Straight Arrow Connector 104"/>
          <p:cNvCxnSpPr/>
          <p:nvPr/>
        </p:nvCxnSpPr>
        <p:spPr bwMode="auto">
          <a:xfrm rot="5400000">
            <a:off x="4252254" y="2475706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6" name="Rounded Rectangle 105"/>
          <p:cNvSpPr/>
          <p:nvPr/>
        </p:nvSpPr>
        <p:spPr bwMode="auto">
          <a:xfrm>
            <a:off x="5715000" y="2742406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dirty="0" smtClean="0">
                <a:solidFill>
                  <a:schemeClr val="bg2"/>
                </a:solidFill>
                <a:latin typeface="Arial" charset="0"/>
              </a:rPr>
              <a:t>Partitioner</a:t>
            </a:r>
          </a:p>
        </p:txBody>
      </p:sp>
      <p:cxnSp>
        <p:nvCxnSpPr>
          <p:cNvPr id="107" name="Straight Arrow Connector 106"/>
          <p:cNvCxnSpPr/>
          <p:nvPr/>
        </p:nvCxnSpPr>
        <p:spPr bwMode="auto">
          <a:xfrm rot="5400000">
            <a:off x="6134894" y="2475706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8" name="Rounded Rectangle 107"/>
          <p:cNvSpPr/>
          <p:nvPr/>
        </p:nvSpPr>
        <p:spPr bwMode="auto">
          <a:xfrm>
            <a:off x="7337560" y="2742406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dirty="0" smtClean="0">
                <a:solidFill>
                  <a:schemeClr val="bg2"/>
                </a:solidFill>
                <a:latin typeface="Arial" charset="0"/>
              </a:rPr>
              <a:t>Partitioner</a:t>
            </a:r>
          </a:p>
        </p:txBody>
      </p:sp>
      <p:cxnSp>
        <p:nvCxnSpPr>
          <p:cNvPr id="109" name="Straight Arrow Connector 108"/>
          <p:cNvCxnSpPr/>
          <p:nvPr/>
        </p:nvCxnSpPr>
        <p:spPr bwMode="auto">
          <a:xfrm rot="5400000">
            <a:off x="7757454" y="2475706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0" name="TextBox 109"/>
          <p:cNvSpPr txBox="1"/>
          <p:nvPr/>
        </p:nvSpPr>
        <p:spPr>
          <a:xfrm>
            <a:off x="699303" y="1932801"/>
            <a:ext cx="11833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2"/>
                </a:solidFill>
              </a:rPr>
              <a:t>Intermediates</a:t>
            </a:r>
            <a:endParaRPr lang="en-US" sz="1200" dirty="0">
              <a:solidFill>
                <a:schemeClr val="bg2"/>
              </a:solidFill>
            </a:endParaRPr>
          </a:p>
        </p:txBody>
      </p:sp>
      <p:sp>
        <p:nvSpPr>
          <p:cNvPr id="111" name="TextBox 110"/>
          <p:cNvSpPr txBox="1"/>
          <p:nvPr/>
        </p:nvSpPr>
        <p:spPr>
          <a:xfrm>
            <a:off x="2299503" y="1932007"/>
            <a:ext cx="11833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2"/>
                </a:solidFill>
              </a:rPr>
              <a:t>Intermediates</a:t>
            </a:r>
            <a:endParaRPr lang="en-US" sz="1200" dirty="0">
              <a:solidFill>
                <a:schemeClr val="bg2"/>
              </a:solidFill>
            </a:endParaRPr>
          </a:p>
        </p:txBody>
      </p:sp>
      <p:sp>
        <p:nvSpPr>
          <p:cNvPr id="112" name="TextBox 111"/>
          <p:cNvSpPr txBox="1"/>
          <p:nvPr/>
        </p:nvSpPr>
        <p:spPr>
          <a:xfrm>
            <a:off x="3922063" y="1932007"/>
            <a:ext cx="11833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2"/>
                </a:solidFill>
              </a:rPr>
              <a:t>Intermediates</a:t>
            </a:r>
            <a:endParaRPr lang="en-US" sz="1200" dirty="0">
              <a:solidFill>
                <a:schemeClr val="bg2"/>
              </a:solidFill>
            </a:endParaRPr>
          </a:p>
        </p:txBody>
      </p:sp>
      <p:sp>
        <p:nvSpPr>
          <p:cNvPr id="113" name="TextBox 112"/>
          <p:cNvSpPr txBox="1"/>
          <p:nvPr/>
        </p:nvSpPr>
        <p:spPr>
          <a:xfrm>
            <a:off x="5804703" y="1932007"/>
            <a:ext cx="11833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2"/>
                </a:solidFill>
              </a:rPr>
              <a:t>Intermediates</a:t>
            </a:r>
            <a:endParaRPr lang="en-US" sz="1200" dirty="0">
              <a:solidFill>
                <a:schemeClr val="bg2"/>
              </a:solidFill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7427263" y="1932007"/>
            <a:ext cx="11833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2"/>
                </a:solidFill>
              </a:rPr>
              <a:t>Intermediates</a:t>
            </a:r>
            <a:endParaRPr lang="en-US" sz="1200" dirty="0">
              <a:solidFill>
                <a:schemeClr val="bg2"/>
              </a:solidFill>
            </a:endParaRPr>
          </a:p>
        </p:txBody>
      </p:sp>
      <p:sp>
        <p:nvSpPr>
          <p:cNvPr id="124" name="Rounded Rectangle 123"/>
          <p:cNvSpPr/>
          <p:nvPr/>
        </p:nvSpPr>
        <p:spPr bwMode="auto">
          <a:xfrm>
            <a:off x="2416040" y="5257800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</a:rPr>
              <a:t>Reducer</a:t>
            </a:r>
          </a:p>
        </p:txBody>
      </p:sp>
      <p:cxnSp>
        <p:nvCxnSpPr>
          <p:cNvPr id="125" name="Straight Arrow Connector 124"/>
          <p:cNvCxnSpPr/>
          <p:nvPr/>
        </p:nvCxnSpPr>
        <p:spPr bwMode="auto">
          <a:xfrm rot="5400000">
            <a:off x="2835934" y="4990306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6" name="Rounded Rectangle 125"/>
          <p:cNvSpPr/>
          <p:nvPr/>
        </p:nvSpPr>
        <p:spPr bwMode="auto">
          <a:xfrm>
            <a:off x="4016240" y="5257006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dirty="0" smtClean="0">
                <a:solidFill>
                  <a:schemeClr val="bg2"/>
                </a:solidFill>
                <a:latin typeface="Arial" charset="0"/>
              </a:rPr>
              <a:t>Reducer</a:t>
            </a:r>
          </a:p>
        </p:txBody>
      </p:sp>
      <p:cxnSp>
        <p:nvCxnSpPr>
          <p:cNvPr id="127" name="Straight Arrow Connector 126"/>
          <p:cNvCxnSpPr/>
          <p:nvPr/>
        </p:nvCxnSpPr>
        <p:spPr bwMode="auto">
          <a:xfrm rot="5400000">
            <a:off x="4436134" y="4990306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8" name="Rounded Rectangle 127"/>
          <p:cNvSpPr/>
          <p:nvPr/>
        </p:nvSpPr>
        <p:spPr bwMode="auto">
          <a:xfrm>
            <a:off x="5638800" y="5257006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dirty="0" smtClean="0">
                <a:solidFill>
                  <a:schemeClr val="bg2"/>
                </a:solidFill>
                <a:latin typeface="Arial" charset="0"/>
              </a:rPr>
              <a:t>Reduce</a:t>
            </a:r>
          </a:p>
        </p:txBody>
      </p:sp>
      <p:cxnSp>
        <p:nvCxnSpPr>
          <p:cNvPr id="129" name="Straight Arrow Connector 128"/>
          <p:cNvCxnSpPr/>
          <p:nvPr/>
        </p:nvCxnSpPr>
        <p:spPr bwMode="auto">
          <a:xfrm rot="5400000">
            <a:off x="6058694" y="4990306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0" name="TextBox 129"/>
          <p:cNvSpPr txBox="1"/>
          <p:nvPr/>
        </p:nvSpPr>
        <p:spPr>
          <a:xfrm>
            <a:off x="2505743" y="4447401"/>
            <a:ext cx="11833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2"/>
                </a:solidFill>
              </a:rPr>
              <a:t>Intermediates</a:t>
            </a:r>
            <a:endParaRPr lang="en-US" sz="1200" dirty="0">
              <a:solidFill>
                <a:schemeClr val="bg2"/>
              </a:solidFill>
            </a:endParaRPr>
          </a:p>
        </p:txBody>
      </p:sp>
      <p:sp>
        <p:nvSpPr>
          <p:cNvPr id="131" name="TextBox 130"/>
          <p:cNvSpPr txBox="1"/>
          <p:nvPr/>
        </p:nvSpPr>
        <p:spPr>
          <a:xfrm>
            <a:off x="4105943" y="4446607"/>
            <a:ext cx="11833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2"/>
                </a:solidFill>
              </a:rPr>
              <a:t>Intermediates</a:t>
            </a:r>
            <a:endParaRPr lang="en-US" sz="1200" dirty="0">
              <a:solidFill>
                <a:schemeClr val="bg2"/>
              </a:solidFill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5728503" y="4446607"/>
            <a:ext cx="11833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2"/>
                </a:solidFill>
              </a:rPr>
              <a:t>Intermediates</a:t>
            </a:r>
            <a:endParaRPr lang="en-US" sz="1200" dirty="0">
              <a:solidFill>
                <a:schemeClr val="bg2"/>
              </a:solidFill>
            </a:endParaRPr>
          </a:p>
        </p:txBody>
      </p:sp>
      <p:cxnSp>
        <p:nvCxnSpPr>
          <p:cNvPr id="133" name="Straight Arrow Connector 132"/>
          <p:cNvCxnSpPr/>
          <p:nvPr/>
        </p:nvCxnSpPr>
        <p:spPr bwMode="auto">
          <a:xfrm>
            <a:off x="1295400" y="3276600"/>
            <a:ext cx="1600200" cy="1143000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5" name="Straight Arrow Connector 134"/>
          <p:cNvCxnSpPr/>
          <p:nvPr/>
        </p:nvCxnSpPr>
        <p:spPr bwMode="auto">
          <a:xfrm>
            <a:off x="1295400" y="3276600"/>
            <a:ext cx="3200400" cy="1143000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7" name="Straight Arrow Connector 136"/>
          <p:cNvCxnSpPr/>
          <p:nvPr/>
        </p:nvCxnSpPr>
        <p:spPr bwMode="auto">
          <a:xfrm>
            <a:off x="1295400" y="3276600"/>
            <a:ext cx="4724400" cy="1143000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9" name="Straight Arrow Connector 138"/>
          <p:cNvCxnSpPr>
            <a:stCxn id="102" idx="2"/>
          </p:cNvCxnSpPr>
          <p:nvPr/>
        </p:nvCxnSpPr>
        <p:spPr bwMode="auto">
          <a:xfrm rot="16200000" flipH="1">
            <a:off x="2361803" y="3809603"/>
            <a:ext cx="1143794" cy="76200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2" name="Straight Arrow Connector 141"/>
          <p:cNvCxnSpPr>
            <a:stCxn id="102" idx="2"/>
          </p:cNvCxnSpPr>
          <p:nvPr/>
        </p:nvCxnSpPr>
        <p:spPr bwMode="auto">
          <a:xfrm rot="16200000" flipH="1">
            <a:off x="3200003" y="2971403"/>
            <a:ext cx="1143794" cy="1752600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5" name="Straight Arrow Connector 144"/>
          <p:cNvCxnSpPr>
            <a:stCxn id="102" idx="2"/>
          </p:cNvCxnSpPr>
          <p:nvPr/>
        </p:nvCxnSpPr>
        <p:spPr bwMode="auto">
          <a:xfrm rot="16200000" flipH="1">
            <a:off x="3962003" y="2209403"/>
            <a:ext cx="1143794" cy="3276600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8" name="Straight Arrow Connector 147"/>
          <p:cNvCxnSpPr>
            <a:stCxn id="104" idx="2"/>
          </p:cNvCxnSpPr>
          <p:nvPr/>
        </p:nvCxnSpPr>
        <p:spPr bwMode="auto">
          <a:xfrm rot="5400000">
            <a:off x="3211183" y="3112623"/>
            <a:ext cx="1143794" cy="1470160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2" name="Straight Arrow Connector 151"/>
          <p:cNvCxnSpPr>
            <a:stCxn id="104" idx="2"/>
            <a:endCxn id="131" idx="0"/>
          </p:cNvCxnSpPr>
          <p:nvPr/>
        </p:nvCxnSpPr>
        <p:spPr bwMode="auto">
          <a:xfrm rot="16200000" flipH="1">
            <a:off x="4022486" y="3771480"/>
            <a:ext cx="1170801" cy="179452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5" name="Straight Arrow Connector 154"/>
          <p:cNvCxnSpPr>
            <a:stCxn id="104" idx="2"/>
            <a:endCxn id="132" idx="0"/>
          </p:cNvCxnSpPr>
          <p:nvPr/>
        </p:nvCxnSpPr>
        <p:spPr bwMode="auto">
          <a:xfrm rot="16200000" flipH="1">
            <a:off x="4833766" y="2960200"/>
            <a:ext cx="1170801" cy="1802012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8" name="Straight Arrow Connector 157"/>
          <p:cNvCxnSpPr>
            <a:stCxn id="106" idx="2"/>
          </p:cNvCxnSpPr>
          <p:nvPr/>
        </p:nvCxnSpPr>
        <p:spPr bwMode="auto">
          <a:xfrm rot="5400000">
            <a:off x="4228703" y="2247503"/>
            <a:ext cx="1143794" cy="3200400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1" name="Straight Arrow Connector 160"/>
          <p:cNvCxnSpPr>
            <a:stCxn id="108" idx="2"/>
          </p:cNvCxnSpPr>
          <p:nvPr/>
        </p:nvCxnSpPr>
        <p:spPr bwMode="auto">
          <a:xfrm rot="5400000">
            <a:off x="5154283" y="1550523"/>
            <a:ext cx="1143794" cy="4594360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6" name="Straight Arrow Connector 175"/>
          <p:cNvCxnSpPr>
            <a:stCxn id="106" idx="2"/>
          </p:cNvCxnSpPr>
          <p:nvPr/>
        </p:nvCxnSpPr>
        <p:spPr bwMode="auto">
          <a:xfrm rot="5400000">
            <a:off x="4990703" y="3009503"/>
            <a:ext cx="1143794" cy="1676400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3" name="Straight Arrow Connector 182"/>
          <p:cNvCxnSpPr>
            <a:stCxn id="108" idx="2"/>
          </p:cNvCxnSpPr>
          <p:nvPr/>
        </p:nvCxnSpPr>
        <p:spPr bwMode="auto">
          <a:xfrm rot="5400000">
            <a:off x="5878183" y="2274423"/>
            <a:ext cx="1143794" cy="3146560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6" name="Straight Arrow Connector 185"/>
          <p:cNvCxnSpPr>
            <a:stCxn id="106" idx="2"/>
          </p:cNvCxnSpPr>
          <p:nvPr/>
        </p:nvCxnSpPr>
        <p:spPr bwMode="auto">
          <a:xfrm rot="5400000">
            <a:off x="5777300" y="3823106"/>
            <a:ext cx="1170800" cy="76200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0" name="Straight Arrow Connector 189"/>
          <p:cNvCxnSpPr>
            <a:stCxn id="108" idx="2"/>
          </p:cNvCxnSpPr>
          <p:nvPr/>
        </p:nvCxnSpPr>
        <p:spPr bwMode="auto">
          <a:xfrm rot="5400000">
            <a:off x="6628209" y="3026037"/>
            <a:ext cx="1145382" cy="1644920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228600" y="3853190"/>
            <a:ext cx="187423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chemeClr val="bg1"/>
                </a:solidFill>
              </a:rPr>
              <a:t>(combiners omitted here)</a:t>
            </a:r>
            <a:endParaRPr lang="en-US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6606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3"/>
          <p:cNvSpPr txBox="1">
            <a:spLocks noChangeArrowheads="1"/>
          </p:cNvSpPr>
          <p:nvPr/>
        </p:nvSpPr>
        <p:spPr bwMode="auto">
          <a:xfrm>
            <a:off x="0" y="6611938"/>
            <a:ext cx="33528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2"/>
                </a:solidFill>
              </a:rPr>
              <a:t>Source: </a:t>
            </a:r>
            <a:r>
              <a:rPr lang="en-US" sz="1000" b="0" dirty="0" smtClean="0">
                <a:solidFill>
                  <a:schemeClr val="bg2"/>
                </a:solidFill>
              </a:rPr>
              <a:t>redrawn from a slide by </a:t>
            </a:r>
            <a:r>
              <a:rPr lang="en-US" sz="1000" b="0" dirty="0" err="1" smtClean="0">
                <a:solidFill>
                  <a:schemeClr val="bg2"/>
                </a:solidFill>
              </a:rPr>
              <a:t>Cloduera</a:t>
            </a:r>
            <a:r>
              <a:rPr lang="en-US" sz="1000" b="0" dirty="0" smtClean="0">
                <a:solidFill>
                  <a:schemeClr val="bg2"/>
                </a:solidFill>
              </a:rPr>
              <a:t>, cc-licensed</a:t>
            </a:r>
            <a:endParaRPr lang="en-US" sz="1000" b="0" dirty="0">
              <a:solidFill>
                <a:schemeClr val="bg2"/>
              </a:solidFill>
            </a:endParaRPr>
          </a:p>
        </p:txBody>
      </p:sp>
      <p:sp>
        <p:nvSpPr>
          <p:cNvPr id="124" name="Rounded Rectangle 123"/>
          <p:cNvSpPr/>
          <p:nvPr/>
        </p:nvSpPr>
        <p:spPr bwMode="auto">
          <a:xfrm>
            <a:off x="2416040" y="1676400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</a:rPr>
              <a:t>Reducer</a:t>
            </a:r>
          </a:p>
        </p:txBody>
      </p:sp>
      <p:sp>
        <p:nvSpPr>
          <p:cNvPr id="126" name="Rounded Rectangle 125"/>
          <p:cNvSpPr/>
          <p:nvPr/>
        </p:nvSpPr>
        <p:spPr bwMode="auto">
          <a:xfrm>
            <a:off x="4016240" y="1675606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dirty="0" smtClean="0">
                <a:solidFill>
                  <a:schemeClr val="bg2"/>
                </a:solidFill>
                <a:latin typeface="Arial" charset="0"/>
              </a:rPr>
              <a:t>Reducer</a:t>
            </a:r>
          </a:p>
        </p:txBody>
      </p:sp>
      <p:sp>
        <p:nvSpPr>
          <p:cNvPr id="128" name="Rounded Rectangle 127"/>
          <p:cNvSpPr/>
          <p:nvPr/>
        </p:nvSpPr>
        <p:spPr bwMode="auto">
          <a:xfrm>
            <a:off x="5638800" y="1675606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dirty="0" smtClean="0">
                <a:solidFill>
                  <a:schemeClr val="bg2"/>
                </a:solidFill>
                <a:latin typeface="Arial" charset="0"/>
              </a:rPr>
              <a:t>Reduce</a:t>
            </a:r>
          </a:p>
        </p:txBody>
      </p:sp>
      <p:sp>
        <p:nvSpPr>
          <p:cNvPr id="52" name="Rectangle 51"/>
          <p:cNvSpPr/>
          <p:nvPr/>
        </p:nvSpPr>
        <p:spPr bwMode="auto">
          <a:xfrm>
            <a:off x="2209800" y="2514600"/>
            <a:ext cx="5029200" cy="9144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7" name="Rectangle 56"/>
          <p:cNvSpPr/>
          <p:nvPr/>
        </p:nvSpPr>
        <p:spPr bwMode="auto">
          <a:xfrm>
            <a:off x="2438400" y="3810000"/>
            <a:ext cx="1371600" cy="609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dirty="0" smtClean="0">
                <a:solidFill>
                  <a:schemeClr val="bg2"/>
                </a:solidFill>
                <a:latin typeface="Arial" charset="0"/>
              </a:rPr>
              <a:t>Output File</a:t>
            </a:r>
          </a:p>
        </p:txBody>
      </p:sp>
      <p:sp>
        <p:nvSpPr>
          <p:cNvPr id="58" name="Rounded Rectangle 57"/>
          <p:cNvSpPr/>
          <p:nvPr/>
        </p:nvSpPr>
        <p:spPr bwMode="auto">
          <a:xfrm>
            <a:off x="2438400" y="2743200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normalizeH="0" baseline="0" dirty="0" err="1" smtClean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</a:rPr>
              <a:t>RecordWriter</a:t>
            </a:r>
            <a:endParaRPr kumimoji="0" lang="en-US" sz="1200" i="0" u="none" strike="noStrike" cap="none" normalizeH="0" baseline="0" dirty="0" smtClean="0">
              <a:ln>
                <a:noFill/>
              </a:ln>
              <a:solidFill>
                <a:schemeClr val="bg2"/>
              </a:solidFill>
              <a:effectLst/>
              <a:latin typeface="Arial" charset="0"/>
            </a:endParaRPr>
          </a:p>
        </p:txBody>
      </p:sp>
      <p:cxnSp>
        <p:nvCxnSpPr>
          <p:cNvPr id="70" name="Straight Arrow Connector 69"/>
          <p:cNvCxnSpPr/>
          <p:nvPr/>
        </p:nvCxnSpPr>
        <p:spPr bwMode="auto">
          <a:xfrm rot="5400000">
            <a:off x="2858294" y="3542506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 bwMode="auto">
          <a:xfrm rot="5400000">
            <a:off x="2858294" y="2475706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1" name="TextBox 90"/>
          <p:cNvSpPr txBox="1"/>
          <p:nvPr/>
        </p:nvSpPr>
        <p:spPr>
          <a:xfrm rot="16200000">
            <a:off x="1291061" y="2820762"/>
            <a:ext cx="13773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>
                <a:solidFill>
                  <a:schemeClr val="bg2"/>
                </a:solidFill>
              </a:rPr>
              <a:t>OutputFormat</a:t>
            </a:r>
            <a:endParaRPr lang="en-US" sz="1400" dirty="0">
              <a:solidFill>
                <a:schemeClr val="bg2"/>
              </a:solidFill>
            </a:endParaRPr>
          </a:p>
        </p:txBody>
      </p:sp>
      <p:sp>
        <p:nvSpPr>
          <p:cNvPr id="92" name="Rectangle 91"/>
          <p:cNvSpPr/>
          <p:nvPr/>
        </p:nvSpPr>
        <p:spPr bwMode="auto">
          <a:xfrm>
            <a:off x="4038600" y="3810000"/>
            <a:ext cx="1371600" cy="609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dirty="0" smtClean="0">
                <a:solidFill>
                  <a:schemeClr val="bg2"/>
                </a:solidFill>
                <a:latin typeface="Arial" charset="0"/>
              </a:rPr>
              <a:t>Output File</a:t>
            </a:r>
          </a:p>
        </p:txBody>
      </p:sp>
      <p:sp>
        <p:nvSpPr>
          <p:cNvPr id="93" name="Rounded Rectangle 92"/>
          <p:cNvSpPr/>
          <p:nvPr/>
        </p:nvSpPr>
        <p:spPr bwMode="auto">
          <a:xfrm>
            <a:off x="4038600" y="2743200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normalizeH="0" baseline="0" dirty="0" err="1" smtClean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</a:rPr>
              <a:t>RecordWriter</a:t>
            </a:r>
            <a:endParaRPr kumimoji="0" lang="en-US" sz="1200" i="0" u="none" strike="noStrike" cap="none" normalizeH="0" baseline="0" dirty="0" smtClean="0">
              <a:ln>
                <a:noFill/>
              </a:ln>
              <a:solidFill>
                <a:schemeClr val="bg2"/>
              </a:solidFill>
              <a:effectLst/>
              <a:latin typeface="Arial" charset="0"/>
            </a:endParaRPr>
          </a:p>
        </p:txBody>
      </p:sp>
      <p:cxnSp>
        <p:nvCxnSpPr>
          <p:cNvPr id="94" name="Straight Arrow Connector 93"/>
          <p:cNvCxnSpPr/>
          <p:nvPr/>
        </p:nvCxnSpPr>
        <p:spPr bwMode="auto">
          <a:xfrm rot="5400000">
            <a:off x="4458494" y="3542506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5" name="Straight Arrow Connector 94"/>
          <p:cNvCxnSpPr/>
          <p:nvPr/>
        </p:nvCxnSpPr>
        <p:spPr bwMode="auto">
          <a:xfrm rot="5400000">
            <a:off x="4458494" y="2475706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6" name="Rectangle 95"/>
          <p:cNvSpPr/>
          <p:nvPr/>
        </p:nvSpPr>
        <p:spPr bwMode="auto">
          <a:xfrm>
            <a:off x="5638800" y="3810000"/>
            <a:ext cx="1371600" cy="609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dirty="0" smtClean="0">
                <a:solidFill>
                  <a:schemeClr val="bg2"/>
                </a:solidFill>
                <a:latin typeface="Arial" charset="0"/>
              </a:rPr>
              <a:t>Output File</a:t>
            </a:r>
          </a:p>
        </p:txBody>
      </p:sp>
      <p:sp>
        <p:nvSpPr>
          <p:cNvPr id="97" name="Rounded Rectangle 96"/>
          <p:cNvSpPr/>
          <p:nvPr/>
        </p:nvSpPr>
        <p:spPr bwMode="auto">
          <a:xfrm>
            <a:off x="5638800" y="2743200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normalizeH="0" baseline="0" dirty="0" err="1" smtClean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</a:rPr>
              <a:t>RecordWriter</a:t>
            </a:r>
            <a:endParaRPr kumimoji="0" lang="en-US" sz="1200" i="0" u="none" strike="noStrike" cap="none" normalizeH="0" baseline="0" dirty="0" smtClean="0">
              <a:ln>
                <a:noFill/>
              </a:ln>
              <a:solidFill>
                <a:schemeClr val="bg2"/>
              </a:solidFill>
              <a:effectLst/>
              <a:latin typeface="Arial" charset="0"/>
            </a:endParaRPr>
          </a:p>
        </p:txBody>
      </p:sp>
      <p:cxnSp>
        <p:nvCxnSpPr>
          <p:cNvPr id="98" name="Straight Arrow Connector 97"/>
          <p:cNvCxnSpPr/>
          <p:nvPr/>
        </p:nvCxnSpPr>
        <p:spPr bwMode="auto">
          <a:xfrm rot="5400000">
            <a:off x="6058694" y="3542506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/>
          <p:nvPr/>
        </p:nvCxnSpPr>
        <p:spPr bwMode="auto">
          <a:xfrm rot="5400000">
            <a:off x="6058694" y="2475706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0395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Input and Output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InputFormat:</a:t>
            </a:r>
          </a:p>
          <a:p>
            <a:pPr lvl="1"/>
            <a:r>
              <a:rPr lang="en-US" dirty="0" err="1" smtClean="0"/>
              <a:t>TextInputFormat</a:t>
            </a:r>
            <a:endParaRPr lang="en-US" dirty="0" smtClean="0"/>
          </a:p>
          <a:p>
            <a:pPr lvl="1"/>
            <a:r>
              <a:rPr lang="en-US" dirty="0" err="1" smtClean="0"/>
              <a:t>KeyValueTextInputFormat</a:t>
            </a:r>
            <a:endParaRPr lang="en-US" dirty="0" smtClean="0"/>
          </a:p>
          <a:p>
            <a:pPr lvl="1"/>
            <a:r>
              <a:rPr lang="en-US" dirty="0" err="1" smtClean="0"/>
              <a:t>SequenceFileInputFormat</a:t>
            </a:r>
            <a:endParaRPr lang="en-US" dirty="0" smtClean="0"/>
          </a:p>
          <a:p>
            <a:pPr lvl="1"/>
            <a:r>
              <a:rPr lang="en-US" dirty="0" smtClean="0"/>
              <a:t>…</a:t>
            </a:r>
          </a:p>
          <a:p>
            <a:r>
              <a:rPr lang="en-US" dirty="0" err="1" smtClean="0"/>
              <a:t>OutputFormat</a:t>
            </a:r>
            <a:r>
              <a:rPr lang="en-US" dirty="0" smtClean="0"/>
              <a:t>:</a:t>
            </a:r>
          </a:p>
          <a:p>
            <a:pPr lvl="1"/>
            <a:r>
              <a:rPr lang="en-US" dirty="0" err="1" smtClean="0"/>
              <a:t>TextOutputFormat</a:t>
            </a:r>
            <a:endParaRPr lang="en-US" dirty="0" smtClean="0"/>
          </a:p>
          <a:p>
            <a:pPr lvl="1"/>
            <a:r>
              <a:rPr lang="en-US" dirty="0" err="1" smtClean="0"/>
              <a:t>SequenceFileOutputFormat</a:t>
            </a:r>
            <a:endParaRPr lang="en-US" dirty="0" smtClean="0"/>
          </a:p>
          <a:p>
            <a:pPr lvl="1"/>
            <a:r>
              <a:rPr lang="en-US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04036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Shuffle and Sort in Hadoop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Probably the most complex aspect of MapReduce</a:t>
            </a:r>
          </a:p>
          <a:p>
            <a:r>
              <a:rPr lang="en-US" dirty="0" smtClean="0"/>
              <a:t>Map side</a:t>
            </a:r>
          </a:p>
          <a:p>
            <a:pPr lvl="1"/>
            <a:r>
              <a:rPr lang="en-US" dirty="0" smtClean="0"/>
              <a:t>Map outputs are buffered in memory in a circular buffer</a:t>
            </a:r>
          </a:p>
          <a:p>
            <a:pPr lvl="1"/>
            <a:r>
              <a:rPr lang="en-US" dirty="0" smtClean="0"/>
              <a:t>When buffer reaches threshold, contents are “spilled” to disk</a:t>
            </a:r>
          </a:p>
          <a:p>
            <a:pPr lvl="1"/>
            <a:r>
              <a:rPr lang="en-US" dirty="0" smtClean="0"/>
              <a:t>Spills merged in a single, partitioned file (sorted within each partition): combiner runs during the merges</a:t>
            </a:r>
          </a:p>
          <a:p>
            <a:r>
              <a:rPr lang="en-US" dirty="0" smtClean="0"/>
              <a:t>Reduce side</a:t>
            </a:r>
          </a:p>
          <a:p>
            <a:pPr lvl="1"/>
            <a:r>
              <a:rPr lang="en-US" dirty="0" smtClean="0"/>
              <a:t>First, map outputs are copied over to reducer machine</a:t>
            </a:r>
          </a:p>
          <a:p>
            <a:pPr lvl="1"/>
            <a:r>
              <a:rPr lang="en-US" dirty="0" smtClean="0"/>
              <a:t>“Sort” is a multi-pass merge of map outputs (happens in memory and on disk): combiner runs during the merges</a:t>
            </a:r>
          </a:p>
          <a:p>
            <a:pPr lvl="1"/>
            <a:r>
              <a:rPr lang="en-US" dirty="0" smtClean="0"/>
              <a:t>Final merge pass goes directly into reducer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274164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Shuffle and Sort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 bwMode="auto">
          <a:xfrm>
            <a:off x="685800" y="1524000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Gill Sans"/>
                <a:cs typeface="Gill Sans"/>
              </a:rPr>
              <a:t>Mapper</a:t>
            </a:r>
          </a:p>
        </p:txBody>
      </p:sp>
      <p:sp>
        <p:nvSpPr>
          <p:cNvPr id="6" name="Rounded Rectangle 5"/>
          <p:cNvSpPr/>
          <p:nvPr/>
        </p:nvSpPr>
        <p:spPr bwMode="auto">
          <a:xfrm>
            <a:off x="7315200" y="2286000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Gill Sans"/>
                <a:cs typeface="Gill Sans"/>
              </a:rPr>
              <a:t>Reducer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685800" y="2590800"/>
            <a:ext cx="1371600" cy="1371600"/>
            <a:chOff x="1219200" y="3200400"/>
            <a:chExt cx="1371600" cy="1371600"/>
          </a:xfrm>
        </p:grpSpPr>
        <p:sp>
          <p:nvSpPr>
            <p:cNvPr id="7" name="Oval 6"/>
            <p:cNvSpPr/>
            <p:nvPr/>
          </p:nvSpPr>
          <p:spPr bwMode="auto">
            <a:xfrm>
              <a:off x="1219200" y="3200400"/>
              <a:ext cx="1371600" cy="13716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8" name="Oval 7"/>
            <p:cNvSpPr/>
            <p:nvPr/>
          </p:nvSpPr>
          <p:spPr bwMode="auto">
            <a:xfrm>
              <a:off x="1371600" y="3352800"/>
              <a:ext cx="1066800" cy="1066800"/>
            </a:xfrm>
            <a:prstGeom prst="ellipse">
              <a:avLst/>
            </a:prstGeom>
            <a:solidFill>
              <a:schemeClr val="tx1"/>
            </a:solidFill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Gill Sans"/>
                <a:cs typeface="Gill Sans"/>
              </a:endParaRPr>
            </a:p>
          </p:txBody>
        </p:sp>
      </p:grpSp>
      <p:sp>
        <p:nvSpPr>
          <p:cNvPr id="9" name="Rectangle 8"/>
          <p:cNvSpPr/>
          <p:nvPr/>
        </p:nvSpPr>
        <p:spPr bwMode="auto">
          <a:xfrm>
            <a:off x="1447800" y="4800600"/>
            <a:ext cx="762000" cy="228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838200" y="4495800"/>
            <a:ext cx="762000" cy="228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2057400" y="4495800"/>
            <a:ext cx="762000" cy="228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2895600" y="2438400"/>
            <a:ext cx="762000" cy="228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2895600" y="2667000"/>
            <a:ext cx="762000" cy="228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2895600" y="2895600"/>
            <a:ext cx="762000" cy="228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2895600" y="3124200"/>
            <a:ext cx="762000" cy="228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4953000" y="2133600"/>
            <a:ext cx="762000" cy="228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4953000" y="2438400"/>
            <a:ext cx="762000" cy="228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4953000" y="2743200"/>
            <a:ext cx="762000" cy="228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ill Sans"/>
              <a:cs typeface="Gill Sans"/>
            </a:endParaRPr>
          </a:p>
        </p:txBody>
      </p:sp>
      <p:cxnSp>
        <p:nvCxnSpPr>
          <p:cNvPr id="21" name="Straight Arrow Connector 20"/>
          <p:cNvCxnSpPr/>
          <p:nvPr/>
        </p:nvCxnSpPr>
        <p:spPr bwMode="auto">
          <a:xfrm rot="5400000">
            <a:off x="1181100" y="2324100"/>
            <a:ext cx="381000" cy="1588"/>
          </a:xfrm>
          <a:prstGeom prst="straightConnector1">
            <a:avLst/>
          </a:prstGeom>
          <a:ln w="19050"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 bwMode="auto">
          <a:xfrm rot="5400000">
            <a:off x="1181894" y="4228306"/>
            <a:ext cx="381000" cy="1588"/>
          </a:xfrm>
          <a:prstGeom prst="straightConnector1">
            <a:avLst/>
          </a:prstGeom>
          <a:ln w="19050"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 bwMode="auto">
          <a:xfrm rot="16200000" flipH="1">
            <a:off x="1372394" y="4191794"/>
            <a:ext cx="609600" cy="303212"/>
          </a:xfrm>
          <a:prstGeom prst="straightConnector1">
            <a:avLst/>
          </a:prstGeom>
          <a:ln w="19050"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 bwMode="auto">
          <a:xfrm rot="16200000" flipH="1">
            <a:off x="1753394" y="4039394"/>
            <a:ext cx="381000" cy="379412"/>
          </a:xfrm>
          <a:prstGeom prst="straightConnector1">
            <a:avLst/>
          </a:prstGeom>
          <a:ln w="19050"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 bwMode="auto">
          <a:xfrm rot="5400000" flipH="1" flipV="1">
            <a:off x="2362200" y="3733800"/>
            <a:ext cx="838200" cy="381000"/>
          </a:xfrm>
          <a:prstGeom prst="straightConnector1">
            <a:avLst/>
          </a:prstGeom>
          <a:ln w="19050"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12" idx="3"/>
            <a:endCxn id="17" idx="1"/>
          </p:cNvCxnSpPr>
          <p:nvPr/>
        </p:nvCxnSpPr>
        <p:spPr bwMode="auto">
          <a:xfrm flipV="1">
            <a:off x="3657600" y="2247900"/>
            <a:ext cx="1295400" cy="304800"/>
          </a:xfrm>
          <a:prstGeom prst="straightConnector1">
            <a:avLst/>
          </a:prstGeom>
          <a:ln w="19050">
            <a:headEnd type="arrow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endCxn id="18" idx="1"/>
          </p:cNvCxnSpPr>
          <p:nvPr/>
        </p:nvCxnSpPr>
        <p:spPr bwMode="auto">
          <a:xfrm rot="5400000" flipH="1" flipV="1">
            <a:off x="2152650" y="3143250"/>
            <a:ext cx="3390900" cy="2209800"/>
          </a:xfrm>
          <a:prstGeom prst="straightConnector1">
            <a:avLst/>
          </a:prstGeom>
          <a:ln w="19050">
            <a:headEnd type="arrow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endCxn id="19" idx="1"/>
          </p:cNvCxnSpPr>
          <p:nvPr/>
        </p:nvCxnSpPr>
        <p:spPr bwMode="auto">
          <a:xfrm rot="5400000" flipH="1" flipV="1">
            <a:off x="2419350" y="3409950"/>
            <a:ext cx="3086100" cy="1981200"/>
          </a:xfrm>
          <a:prstGeom prst="straightConnector1">
            <a:avLst/>
          </a:prstGeom>
          <a:ln w="19050">
            <a:headEnd type="arrow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2148854" y="5943600"/>
            <a:ext cx="1566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other </a:t>
            </a:r>
            <a:r>
              <a:rPr lang="en-US" sz="1800" b="0" dirty="0" err="1" smtClean="0">
                <a:solidFill>
                  <a:schemeClr val="bg1"/>
                </a:solidFill>
                <a:latin typeface="Gill Sans"/>
                <a:cs typeface="Gill Sans"/>
              </a:rPr>
              <a:t>mappers</a:t>
            </a:r>
            <a:endParaRPr lang="en-US" sz="18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cxnSp>
        <p:nvCxnSpPr>
          <p:cNvPr id="46" name="Straight Arrow Connector 45"/>
          <p:cNvCxnSpPr>
            <a:stCxn id="13" idx="3"/>
          </p:cNvCxnSpPr>
          <p:nvPr/>
        </p:nvCxnSpPr>
        <p:spPr bwMode="auto">
          <a:xfrm>
            <a:off x="3657600" y="2781300"/>
            <a:ext cx="2057400" cy="2019300"/>
          </a:xfrm>
          <a:prstGeom prst="straightConnector1">
            <a:avLst/>
          </a:prstGeom>
          <a:ln w="19050">
            <a:headEnd type="arrow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14" idx="3"/>
          </p:cNvCxnSpPr>
          <p:nvPr/>
        </p:nvCxnSpPr>
        <p:spPr bwMode="auto">
          <a:xfrm>
            <a:off x="3657600" y="3009900"/>
            <a:ext cx="1828800" cy="1790700"/>
          </a:xfrm>
          <a:prstGeom prst="straightConnector1">
            <a:avLst/>
          </a:prstGeom>
          <a:ln w="19050">
            <a:headEnd type="arrow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15" idx="3"/>
          </p:cNvCxnSpPr>
          <p:nvPr/>
        </p:nvCxnSpPr>
        <p:spPr bwMode="auto">
          <a:xfrm>
            <a:off x="3657600" y="3238500"/>
            <a:ext cx="1600200" cy="1562100"/>
          </a:xfrm>
          <a:prstGeom prst="straightConnector1">
            <a:avLst/>
          </a:prstGeom>
          <a:ln w="19050">
            <a:headEnd type="arrow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4815854" y="4843046"/>
            <a:ext cx="15927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other reducers</a:t>
            </a:r>
            <a:endParaRPr lang="en-US" sz="18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762001" y="30581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circular buffer </a:t>
            </a:r>
            <a:b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</a:br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(in memory)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1186596" y="5029200"/>
            <a:ext cx="12212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spills (on disk)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2679940" y="1905000"/>
            <a:ext cx="11302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merged spills </a:t>
            </a:r>
            <a:b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</a:br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(on disk)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4605105" y="1600200"/>
            <a:ext cx="14424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intermediate files </a:t>
            </a:r>
            <a:b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</a:br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(on disk)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cxnSp>
        <p:nvCxnSpPr>
          <p:cNvPr id="74" name="Straight Arrow Connector 73"/>
          <p:cNvCxnSpPr>
            <a:endCxn id="17" idx="3"/>
          </p:cNvCxnSpPr>
          <p:nvPr/>
        </p:nvCxnSpPr>
        <p:spPr bwMode="auto">
          <a:xfrm rot="10800000">
            <a:off x="5715000" y="2247900"/>
            <a:ext cx="1600200" cy="190500"/>
          </a:xfrm>
          <a:prstGeom prst="straightConnector1">
            <a:avLst/>
          </a:prstGeom>
          <a:ln w="19050">
            <a:headEnd type="arrow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>
            <a:stCxn id="6" idx="1"/>
            <a:endCxn id="18" idx="3"/>
          </p:cNvCxnSpPr>
          <p:nvPr/>
        </p:nvCxnSpPr>
        <p:spPr bwMode="auto">
          <a:xfrm rot="10800000">
            <a:off x="5715000" y="2552700"/>
            <a:ext cx="1600200" cy="1588"/>
          </a:xfrm>
          <a:prstGeom prst="straightConnector1">
            <a:avLst/>
          </a:prstGeom>
          <a:ln w="19050">
            <a:headEnd type="arrow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>
            <a:endCxn id="19" idx="3"/>
          </p:cNvCxnSpPr>
          <p:nvPr/>
        </p:nvCxnSpPr>
        <p:spPr bwMode="auto">
          <a:xfrm rot="10800000" flipV="1">
            <a:off x="5715000" y="2667000"/>
            <a:ext cx="1600200" cy="190500"/>
          </a:xfrm>
          <a:prstGeom prst="straightConnector1">
            <a:avLst/>
          </a:prstGeom>
          <a:ln w="19050">
            <a:headEnd type="arrow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6" name="Rounded Rectangle 85"/>
          <p:cNvSpPr/>
          <p:nvPr/>
        </p:nvSpPr>
        <p:spPr bwMode="auto">
          <a:xfrm>
            <a:off x="2286000" y="3733800"/>
            <a:ext cx="1143000" cy="3810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 smtClean="0">
                <a:solidFill>
                  <a:schemeClr val="bg2"/>
                </a:solidFill>
                <a:latin typeface="Gill Sans"/>
                <a:cs typeface="Gill Sans"/>
              </a:rPr>
              <a:t>Combiner</a:t>
            </a:r>
            <a:endParaRPr kumimoji="0" lang="en-US" sz="1400" i="0" u="none" strike="noStrike" cap="none" normalizeH="0" baseline="0" dirty="0" smtClean="0">
              <a:ln>
                <a:noFill/>
              </a:ln>
              <a:solidFill>
                <a:schemeClr val="bg2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87" name="Rounded Rectangle 86"/>
          <p:cNvSpPr/>
          <p:nvPr/>
        </p:nvSpPr>
        <p:spPr bwMode="auto">
          <a:xfrm>
            <a:off x="5943600" y="2362200"/>
            <a:ext cx="1143000" cy="3810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 smtClean="0">
                <a:solidFill>
                  <a:schemeClr val="bg2"/>
                </a:solidFill>
                <a:latin typeface="Gill Sans"/>
                <a:cs typeface="Gill Sans"/>
              </a:rPr>
              <a:t>Combiner</a:t>
            </a:r>
            <a:endParaRPr kumimoji="0" lang="en-US" sz="1400" i="0" u="none" strike="noStrike" cap="none" normalizeH="0" baseline="0" dirty="0" smtClean="0">
              <a:ln>
                <a:noFill/>
              </a:ln>
              <a:solidFill>
                <a:schemeClr val="bg2"/>
              </a:solidFill>
              <a:effectLst/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46754075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" grpId="0" animBg="1"/>
      <p:bldP spid="8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Hadoop Workflow</a:t>
            </a:r>
            <a:endParaRPr lang="en-US" dirty="0"/>
          </a:p>
        </p:txBody>
      </p:sp>
      <p:grpSp>
        <p:nvGrpSpPr>
          <p:cNvPr id="26" name="Group 23"/>
          <p:cNvGrpSpPr>
            <a:grpSpLocks/>
          </p:cNvGrpSpPr>
          <p:nvPr/>
        </p:nvGrpSpPr>
        <p:grpSpPr bwMode="auto">
          <a:xfrm>
            <a:off x="5778500" y="2667000"/>
            <a:ext cx="2928938" cy="1588206"/>
            <a:chOff x="5778500" y="2667000"/>
            <a:chExt cx="2928938" cy="1588630"/>
          </a:xfrm>
        </p:grpSpPr>
        <p:pic>
          <p:nvPicPr>
            <p:cNvPr id="27" name="Picture 33" descr="MCj0435242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7988300" y="2667000"/>
              <a:ext cx="719138" cy="144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8" name="Picture 33" descr="MCj0435242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7620000" y="2667000"/>
              <a:ext cx="719138" cy="144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9" name="Picture 33" descr="MCj0435242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7251700" y="2667000"/>
              <a:ext cx="719138" cy="144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0" name="Picture 33" descr="MCj0435242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6883400" y="2667000"/>
              <a:ext cx="719138" cy="144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1" name="TextBox 7"/>
            <p:cNvSpPr txBox="1">
              <a:spLocks noChangeArrowheads="1"/>
            </p:cNvSpPr>
            <p:nvPr/>
          </p:nvSpPr>
          <p:spPr bwMode="auto">
            <a:xfrm>
              <a:off x="6400800" y="3886199"/>
              <a:ext cx="2044149" cy="3694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Gill Sans"/>
                  <a:cs typeface="Gill Sans"/>
                </a:rPr>
                <a:t>Hadoop Cluster</a:t>
              </a:r>
            </a:p>
          </p:txBody>
        </p:sp>
        <p:pic>
          <p:nvPicPr>
            <p:cNvPr id="32" name="Picture 33" descr="MCj0435242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6515100" y="2667000"/>
              <a:ext cx="719138" cy="144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3" name="Picture 33" descr="MCj0435242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6146800" y="2667000"/>
              <a:ext cx="719138" cy="144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4" name="Picture 33" descr="MCj0435242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778500" y="2667000"/>
              <a:ext cx="719138" cy="144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35" name="Picture 3" descr="MCj04114760000[1]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5800" y="2514600"/>
            <a:ext cx="1971675" cy="146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" name="TextBox 12"/>
          <p:cNvSpPr txBox="1">
            <a:spLocks noChangeArrowheads="1"/>
          </p:cNvSpPr>
          <p:nvPr/>
        </p:nvSpPr>
        <p:spPr bwMode="auto">
          <a:xfrm>
            <a:off x="1371600" y="4038600"/>
            <a:ext cx="65264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Gill Sans"/>
                <a:cs typeface="Gill Sans"/>
              </a:rPr>
              <a:t>You</a:t>
            </a:r>
          </a:p>
        </p:txBody>
      </p:sp>
      <p:sp>
        <p:nvSpPr>
          <p:cNvPr id="37" name="Curved Down Arrow 36"/>
          <p:cNvSpPr>
            <a:spLocks noChangeArrowheads="1"/>
          </p:cNvSpPr>
          <p:nvPr/>
        </p:nvSpPr>
        <p:spPr bwMode="auto">
          <a:xfrm>
            <a:off x="2590800" y="1600200"/>
            <a:ext cx="3429000" cy="762000"/>
          </a:xfrm>
          <a:prstGeom prst="curvedDownArrow">
            <a:avLst>
              <a:gd name="adj1" fmla="val 25000"/>
              <a:gd name="adj2" fmla="val 50000"/>
              <a:gd name="adj3" fmla="val 25000"/>
            </a:avLst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Gill Sans"/>
              <a:cs typeface="Gill Sans"/>
            </a:endParaRPr>
          </a:p>
        </p:txBody>
      </p:sp>
      <p:sp>
        <p:nvSpPr>
          <p:cNvPr id="38" name="Curved Down Arrow 37"/>
          <p:cNvSpPr>
            <a:spLocks noChangeArrowheads="1"/>
          </p:cNvSpPr>
          <p:nvPr/>
        </p:nvSpPr>
        <p:spPr bwMode="auto">
          <a:xfrm rot="10800000">
            <a:off x="2590800" y="4267200"/>
            <a:ext cx="3429000" cy="762000"/>
          </a:xfrm>
          <a:prstGeom prst="curvedDownArrow">
            <a:avLst>
              <a:gd name="adj1" fmla="val 25000"/>
              <a:gd name="adj2" fmla="val 50000"/>
              <a:gd name="adj3" fmla="val 25000"/>
            </a:avLst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Gill Sans"/>
              <a:cs typeface="Gill Sans"/>
            </a:endParaRPr>
          </a:p>
        </p:txBody>
      </p:sp>
      <p:sp>
        <p:nvSpPr>
          <p:cNvPr id="39" name="Right Arrow 38"/>
          <p:cNvSpPr>
            <a:spLocks noChangeArrowheads="1"/>
          </p:cNvSpPr>
          <p:nvPr/>
        </p:nvSpPr>
        <p:spPr bwMode="auto">
          <a:xfrm>
            <a:off x="3124200" y="3124200"/>
            <a:ext cx="2286000" cy="304800"/>
          </a:xfrm>
          <a:prstGeom prst="rightArrow">
            <a:avLst>
              <a:gd name="adj1" fmla="val 50000"/>
              <a:gd name="adj2" fmla="val 50000"/>
            </a:avLst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Gill Sans"/>
              <a:cs typeface="Gill Sans"/>
            </a:endParaRPr>
          </a:p>
        </p:txBody>
      </p:sp>
      <p:sp>
        <p:nvSpPr>
          <p:cNvPr id="40" name="TextBox 39"/>
          <p:cNvSpPr txBox="1">
            <a:spLocks noChangeArrowheads="1"/>
          </p:cNvSpPr>
          <p:nvPr/>
        </p:nvSpPr>
        <p:spPr bwMode="auto">
          <a:xfrm>
            <a:off x="5510213" y="1459468"/>
            <a:ext cx="238118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"/>
                <a:cs typeface="Gill Sans"/>
              </a:rPr>
              <a:t>1. Load data into HDFS</a:t>
            </a:r>
          </a:p>
        </p:txBody>
      </p:sp>
      <p:sp>
        <p:nvSpPr>
          <p:cNvPr id="41" name="TextBox 40"/>
          <p:cNvSpPr txBox="1">
            <a:spLocks noChangeArrowheads="1"/>
          </p:cNvSpPr>
          <p:nvPr/>
        </p:nvSpPr>
        <p:spPr bwMode="auto">
          <a:xfrm>
            <a:off x="1443038" y="2362200"/>
            <a:ext cx="236844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"/>
                <a:cs typeface="Gill Sans"/>
              </a:rPr>
              <a:t>2. Develop code locally</a:t>
            </a:r>
          </a:p>
        </p:txBody>
      </p:sp>
      <p:sp>
        <p:nvSpPr>
          <p:cNvPr id="42" name="TextBox 41"/>
          <p:cNvSpPr txBox="1">
            <a:spLocks noChangeArrowheads="1"/>
          </p:cNvSpPr>
          <p:nvPr/>
        </p:nvSpPr>
        <p:spPr bwMode="auto">
          <a:xfrm>
            <a:off x="3048000" y="3395663"/>
            <a:ext cx="256738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"/>
                <a:cs typeface="Gill Sans"/>
              </a:rPr>
              <a:t>3. Submit MapReduce job</a:t>
            </a:r>
          </a:p>
        </p:txBody>
      </p:sp>
      <p:sp>
        <p:nvSpPr>
          <p:cNvPr id="43" name="TextBox 42"/>
          <p:cNvSpPr txBox="1">
            <a:spLocks noChangeArrowheads="1"/>
          </p:cNvSpPr>
          <p:nvPr/>
        </p:nvSpPr>
        <p:spPr bwMode="auto">
          <a:xfrm>
            <a:off x="3048000" y="3657600"/>
            <a:ext cx="222368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"/>
                <a:cs typeface="Gill Sans"/>
              </a:rPr>
              <a:t>3a. Go back to Step 2</a:t>
            </a:r>
          </a:p>
        </p:txBody>
      </p:sp>
      <p:sp>
        <p:nvSpPr>
          <p:cNvPr id="44" name="TextBox 43"/>
          <p:cNvSpPr txBox="1">
            <a:spLocks noChangeArrowheads="1"/>
          </p:cNvSpPr>
          <p:nvPr/>
        </p:nvSpPr>
        <p:spPr bwMode="auto">
          <a:xfrm>
            <a:off x="5510213" y="4826000"/>
            <a:ext cx="279979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kern="0" dirty="0" smtClean="0">
                <a:solidFill>
                  <a:schemeClr val="bg1"/>
                </a:solidFill>
                <a:latin typeface="Gill Sans"/>
                <a:cs typeface="Gill Sans"/>
              </a:rPr>
              <a:t>4. Retrieve data from HDFS</a:t>
            </a:r>
          </a:p>
        </p:txBody>
      </p:sp>
    </p:spTree>
    <p:extLst>
      <p:ext uri="{BB962C8B-B14F-4D97-AF65-F5344CB8AC3E}">
        <p14:creationId xmlns:p14="http://schemas.microsoft.com/office/powerpoint/2010/main" val="310485363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8" grpId="0" animBg="1"/>
      <p:bldP spid="39" grpId="0" animBg="1"/>
      <p:bldP spid="40" grpId="0"/>
      <p:bldP spid="41" grpId="0"/>
      <p:bldP spid="42" grpId="0"/>
      <p:bldP spid="43" grpId="0"/>
      <p:bldP spid="4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itennoj_honbo_garden06s3200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550688" y="0"/>
            <a:ext cx="10245376" cy="6857999"/>
          </a:xfrm>
          <a:prstGeom prst="rect">
            <a:avLst/>
          </a:prstGeom>
        </p:spPr>
      </p:pic>
      <p:sp>
        <p:nvSpPr>
          <p:cNvPr id="5" name="TextBox 3"/>
          <p:cNvSpPr txBox="1">
            <a:spLocks noChangeArrowheads="1"/>
          </p:cNvSpPr>
          <p:nvPr/>
        </p:nvSpPr>
        <p:spPr bwMode="auto">
          <a:xfrm>
            <a:off x="0" y="6611938"/>
            <a:ext cx="2743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FFFFFF"/>
                </a:solidFill>
              </a:rPr>
              <a:t>Source: </a:t>
            </a:r>
            <a:r>
              <a:rPr lang="en-US" sz="1000" b="0" dirty="0" smtClean="0">
                <a:solidFill>
                  <a:srgbClr val="FFFFFF"/>
                </a:solidFill>
              </a:rPr>
              <a:t>Wikipedia (Japanese rock garden)</a:t>
            </a:r>
            <a:endParaRPr lang="en-US" sz="1000" b="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9268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Recommended Workflow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Here’s how I work:</a:t>
            </a:r>
          </a:p>
          <a:p>
            <a:pPr lvl="1"/>
            <a:r>
              <a:rPr lang="en-US" dirty="0" smtClean="0"/>
              <a:t>Develop code in Eclipse on host machine</a:t>
            </a:r>
          </a:p>
          <a:p>
            <a:pPr lvl="1"/>
            <a:r>
              <a:rPr lang="en-US" dirty="0" smtClean="0"/>
              <a:t>Build distribution on host machine</a:t>
            </a:r>
          </a:p>
          <a:p>
            <a:pPr lvl="1"/>
            <a:r>
              <a:rPr lang="en-US" dirty="0" smtClean="0"/>
              <a:t>Check out copy of code on VM</a:t>
            </a:r>
          </a:p>
          <a:p>
            <a:pPr lvl="1"/>
            <a:r>
              <a:rPr lang="en-US" dirty="0" smtClean="0"/>
              <a:t>Copy (i.e., </a:t>
            </a:r>
            <a:r>
              <a:rPr lang="en-US" dirty="0" err="1" smtClean="0"/>
              <a:t>scp</a:t>
            </a:r>
            <a:r>
              <a:rPr lang="en-US" dirty="0" smtClean="0"/>
              <a:t>) jars over to VM (in same directory structure)</a:t>
            </a:r>
          </a:p>
          <a:p>
            <a:pPr lvl="1"/>
            <a:r>
              <a:rPr lang="en-US" dirty="0" smtClean="0"/>
              <a:t>Run job on VM</a:t>
            </a:r>
          </a:p>
          <a:p>
            <a:pPr lvl="1"/>
            <a:r>
              <a:rPr lang="en-US" dirty="0" smtClean="0"/>
              <a:t>Iterate</a:t>
            </a:r>
          </a:p>
          <a:p>
            <a:pPr lvl="1"/>
            <a:r>
              <a:rPr lang="en-US" dirty="0" smtClean="0"/>
              <a:t>…</a:t>
            </a:r>
          </a:p>
          <a:p>
            <a:pPr lvl="1"/>
            <a:r>
              <a:rPr lang="en-US" dirty="0" smtClean="0"/>
              <a:t>Commit code on host machine and push</a:t>
            </a:r>
          </a:p>
          <a:p>
            <a:pPr lvl="1"/>
            <a:r>
              <a:rPr lang="en-US" dirty="0" smtClean="0"/>
              <a:t>Pull from inside VM, verify</a:t>
            </a:r>
          </a:p>
          <a:p>
            <a:r>
              <a:rPr lang="en-US" dirty="0" smtClean="0"/>
              <a:t>Avoid using the UI of the VM</a:t>
            </a:r>
          </a:p>
          <a:p>
            <a:pPr lvl="1"/>
            <a:r>
              <a:rPr lang="en-US" dirty="0" smtClean="0"/>
              <a:t>Directly </a:t>
            </a:r>
            <a:r>
              <a:rPr lang="en-US" dirty="0" err="1" smtClean="0"/>
              <a:t>ssh</a:t>
            </a:r>
            <a:r>
              <a:rPr lang="en-US" dirty="0" smtClean="0"/>
              <a:t> into the VM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518608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Actually Running the Job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$HADOOP_CLASSPATH</a:t>
            </a:r>
          </a:p>
          <a:p>
            <a:r>
              <a:rPr lang="en-US" dirty="0" err="1" smtClean="0"/>
              <a:t>hadoop</a:t>
            </a:r>
            <a:r>
              <a:rPr lang="en-US" dirty="0" smtClean="0"/>
              <a:t> jar </a:t>
            </a:r>
            <a:r>
              <a:rPr lang="en-US" dirty="0" err="1" smtClean="0"/>
              <a:t>MYJAR.jar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  -D k1=v1 ...</a:t>
            </a:r>
            <a:br>
              <a:rPr lang="en-US" dirty="0" smtClean="0"/>
            </a:br>
            <a:r>
              <a:rPr lang="en-US" dirty="0" smtClean="0"/>
              <a:t>  -</a:t>
            </a:r>
            <a:r>
              <a:rPr lang="en-US" dirty="0" err="1" smtClean="0"/>
              <a:t>libjars</a:t>
            </a:r>
            <a:r>
              <a:rPr lang="en-US" dirty="0" smtClean="0"/>
              <a:t> </a:t>
            </a:r>
            <a:r>
              <a:rPr lang="en-US" dirty="0" err="1" smtClean="0"/>
              <a:t>foo.jar,bar.jar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smtClean="0"/>
              <a:t>  </a:t>
            </a:r>
            <a:r>
              <a:rPr lang="en-US" dirty="0" err="1" smtClean="0"/>
              <a:t>my.class.to.run</a:t>
            </a:r>
            <a:r>
              <a:rPr lang="en-US" dirty="0" smtClean="0"/>
              <a:t> arg1 arg2 arg3 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353127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Debugging Hadoop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First, take a deep breath</a:t>
            </a:r>
          </a:p>
          <a:p>
            <a:r>
              <a:rPr lang="en-US" dirty="0" smtClean="0"/>
              <a:t>Start small, start locally</a:t>
            </a:r>
          </a:p>
          <a:p>
            <a:r>
              <a:rPr lang="en-US" dirty="0" smtClean="0"/>
              <a:t>Build incrementally</a:t>
            </a:r>
          </a:p>
        </p:txBody>
      </p:sp>
    </p:spTree>
    <p:extLst>
      <p:ext uri="{BB962C8B-B14F-4D97-AF65-F5344CB8AC3E}">
        <p14:creationId xmlns:p14="http://schemas.microsoft.com/office/powerpoint/2010/main" val="281636722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Execution Environments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Different ways to run code:</a:t>
            </a:r>
          </a:p>
          <a:p>
            <a:pPr lvl="1"/>
            <a:r>
              <a:rPr lang="en-US" dirty="0" smtClean="0"/>
              <a:t>Plain Java</a:t>
            </a:r>
          </a:p>
          <a:p>
            <a:pPr lvl="1"/>
            <a:r>
              <a:rPr lang="en-US" dirty="0" smtClean="0"/>
              <a:t>Local (standalone) mode</a:t>
            </a:r>
          </a:p>
          <a:p>
            <a:pPr lvl="1"/>
            <a:r>
              <a:rPr lang="en-US" dirty="0" smtClean="0"/>
              <a:t>Pseudo-distributed mode</a:t>
            </a:r>
          </a:p>
          <a:p>
            <a:pPr lvl="1"/>
            <a:r>
              <a:rPr lang="en-US" dirty="0" smtClean="0"/>
              <a:t>Fully-distributed mode</a:t>
            </a:r>
          </a:p>
          <a:p>
            <a:r>
              <a:rPr lang="en-US" dirty="0" smtClean="0"/>
              <a:t>Learn what’s good for what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230366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Hadoop Debugging Strategies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Good </a:t>
            </a:r>
            <a:r>
              <a:rPr lang="en-US" dirty="0" err="1" smtClean="0"/>
              <a:t>ol</a:t>
            </a:r>
            <a:r>
              <a:rPr lang="en-US" dirty="0" smtClean="0"/>
              <a:t>’ </a:t>
            </a:r>
            <a:r>
              <a:rPr lang="en-US" dirty="0" err="1" smtClean="0"/>
              <a:t>System.out.println</a:t>
            </a:r>
            <a:endParaRPr lang="en-US" dirty="0" smtClean="0"/>
          </a:p>
          <a:p>
            <a:pPr lvl="1"/>
            <a:r>
              <a:rPr lang="en-US" dirty="0" smtClean="0"/>
              <a:t>Learn </a:t>
            </a:r>
            <a:r>
              <a:rPr lang="en-US" dirty="0"/>
              <a:t>to use the </a:t>
            </a:r>
            <a:r>
              <a:rPr lang="en-US" dirty="0" err="1"/>
              <a:t>webapp</a:t>
            </a:r>
            <a:r>
              <a:rPr lang="en-US" dirty="0"/>
              <a:t> to access logs</a:t>
            </a:r>
          </a:p>
          <a:p>
            <a:pPr lvl="1"/>
            <a:r>
              <a:rPr lang="en-US" dirty="0" smtClean="0"/>
              <a:t>Logging </a:t>
            </a:r>
            <a:r>
              <a:rPr lang="en-US" dirty="0"/>
              <a:t>preferred over </a:t>
            </a:r>
            <a:r>
              <a:rPr lang="en-US" dirty="0" err="1" smtClean="0"/>
              <a:t>System.out.println</a:t>
            </a:r>
            <a:endParaRPr lang="en-US" dirty="0" smtClean="0"/>
          </a:p>
          <a:p>
            <a:pPr lvl="1"/>
            <a:r>
              <a:rPr lang="en-US" dirty="0" smtClean="0"/>
              <a:t>Be careful how much you log!</a:t>
            </a:r>
          </a:p>
          <a:p>
            <a:r>
              <a:rPr lang="en-US" dirty="0" smtClean="0"/>
              <a:t>Fail </a:t>
            </a:r>
            <a:r>
              <a:rPr lang="en-US" dirty="0"/>
              <a:t>on </a:t>
            </a:r>
            <a:r>
              <a:rPr lang="en-US" dirty="0" smtClean="0"/>
              <a:t>success</a:t>
            </a:r>
          </a:p>
          <a:p>
            <a:pPr lvl="1"/>
            <a:r>
              <a:rPr lang="en-US" dirty="0" smtClean="0"/>
              <a:t>Throw </a:t>
            </a:r>
            <a:r>
              <a:rPr lang="en-US" dirty="0" err="1"/>
              <a:t>RuntimeExceptions</a:t>
            </a:r>
            <a:r>
              <a:rPr lang="en-US" dirty="0"/>
              <a:t> and capture state</a:t>
            </a:r>
          </a:p>
          <a:p>
            <a:r>
              <a:rPr lang="en-US" dirty="0" smtClean="0"/>
              <a:t>Programming is still programming</a:t>
            </a:r>
          </a:p>
          <a:p>
            <a:pPr lvl="1"/>
            <a:r>
              <a:rPr lang="en-US" dirty="0" smtClean="0"/>
              <a:t>Use Hadoop as the “glue”</a:t>
            </a:r>
          </a:p>
          <a:p>
            <a:pPr lvl="1"/>
            <a:r>
              <a:rPr lang="en-US" dirty="0" smtClean="0"/>
              <a:t>Implement </a:t>
            </a:r>
            <a:r>
              <a:rPr lang="en-US" dirty="0"/>
              <a:t>core functionality outside mappers and </a:t>
            </a:r>
            <a:r>
              <a:rPr lang="en-US" dirty="0" smtClean="0"/>
              <a:t>reducers</a:t>
            </a:r>
            <a:endParaRPr lang="en-US" dirty="0"/>
          </a:p>
          <a:p>
            <a:pPr lvl="1"/>
            <a:r>
              <a:rPr lang="en-US" dirty="0" smtClean="0"/>
              <a:t>Independently test (e.g., unit testing)</a:t>
            </a:r>
          </a:p>
          <a:p>
            <a:pPr lvl="1"/>
            <a:r>
              <a:rPr lang="en-US" dirty="0" smtClean="0"/>
              <a:t>Compose (tested) components in mappers and reducers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328340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itennoj_honbo_garden06s3200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550688" y="0"/>
            <a:ext cx="10245376" cy="6857999"/>
          </a:xfrm>
          <a:prstGeom prst="rect">
            <a:avLst/>
          </a:prstGeom>
        </p:spPr>
      </p:pic>
      <p:sp>
        <p:nvSpPr>
          <p:cNvPr id="5" name="TextBox 3"/>
          <p:cNvSpPr txBox="1">
            <a:spLocks noChangeArrowheads="1"/>
          </p:cNvSpPr>
          <p:nvPr/>
        </p:nvSpPr>
        <p:spPr bwMode="auto">
          <a:xfrm>
            <a:off x="0" y="6611938"/>
            <a:ext cx="2743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FFFFFF"/>
                </a:solidFill>
              </a:rPr>
              <a:t>Source: </a:t>
            </a:r>
            <a:r>
              <a:rPr lang="en-US" sz="1000" b="0" dirty="0" smtClean="0">
                <a:solidFill>
                  <a:srgbClr val="FFFFFF"/>
                </a:solidFill>
              </a:rPr>
              <a:t>Wikipedia (Japanese rock garden)</a:t>
            </a:r>
            <a:endParaRPr lang="en-US" sz="1000" b="0" dirty="0">
              <a:solidFill>
                <a:srgbClr val="FFFFFF"/>
              </a:solidFill>
            </a:endParaRPr>
          </a:p>
        </p:txBody>
      </p:sp>
      <p:sp>
        <p:nvSpPr>
          <p:cNvPr id="6" name="Title 3"/>
          <p:cNvSpPr txBox="1">
            <a:spLocks/>
          </p:cNvSpPr>
          <p:nvPr/>
        </p:nvSpPr>
        <p:spPr>
          <a:xfrm>
            <a:off x="0" y="2476500"/>
            <a:ext cx="9144000" cy="10287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 baseline="0">
                <a:solidFill>
                  <a:schemeClr val="bg1"/>
                </a:solidFill>
                <a:latin typeface="Gill Sans"/>
                <a:ea typeface="+mj-ea"/>
                <a:cs typeface="Gill San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5pPr>
            <a:lvl6pPr marL="45713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6pPr>
            <a:lvl7pPr marL="914259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7pPr>
            <a:lvl8pPr marL="137139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8pPr>
            <a:lvl9pPr marL="1828519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9pPr>
          </a:lstStyle>
          <a:p>
            <a:pPr algn="ctr"/>
            <a:r>
              <a:rPr lang="en-US" sz="7200" b="0" dirty="0" smtClean="0">
                <a:solidFill>
                  <a:schemeClr val="tx1"/>
                </a:solidFill>
              </a:rPr>
              <a:t>Questions?</a:t>
            </a:r>
            <a:endParaRPr lang="en-US" sz="7200" b="0" dirty="0">
              <a:solidFill>
                <a:schemeClr val="tx1"/>
              </a:solidFill>
            </a:endParaRPr>
          </a:p>
        </p:txBody>
      </p:sp>
      <p:sp>
        <p:nvSpPr>
          <p:cNvPr id="8" name="Title 3"/>
          <p:cNvSpPr txBox="1">
            <a:spLocks/>
          </p:cNvSpPr>
          <p:nvPr/>
        </p:nvSpPr>
        <p:spPr>
          <a:xfrm>
            <a:off x="0" y="5715000"/>
            <a:ext cx="9144000" cy="7239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 baseline="0">
                <a:solidFill>
                  <a:schemeClr val="bg1"/>
                </a:solidFill>
                <a:latin typeface="Gill Sans"/>
                <a:ea typeface="+mj-ea"/>
                <a:cs typeface="Gill San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5pPr>
            <a:lvl6pPr marL="45713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6pPr>
            <a:lvl7pPr marL="914259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7pPr>
            <a:lvl8pPr marL="137139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8pPr>
            <a:lvl9pPr marL="1828519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9pPr>
          </a:lstStyle>
          <a:p>
            <a:pPr algn="ctr"/>
            <a:r>
              <a:rPr lang="en-US" sz="3600" b="0" dirty="0" smtClean="0">
                <a:solidFill>
                  <a:schemeClr val="tx1"/>
                </a:solidFill>
              </a:rPr>
              <a:t>Assignment 2 due in two weeks…</a:t>
            </a:r>
            <a:endParaRPr lang="en-US" sz="36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6171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Keychain_LED_flashlight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6332" y="0"/>
            <a:ext cx="9891332" cy="6858248"/>
          </a:xfrm>
          <a:prstGeom prst="rect">
            <a:avLst/>
          </a:prstGeom>
        </p:spPr>
      </p:pic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0" y="6611938"/>
            <a:ext cx="2743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FFFFFF"/>
                </a:solidFill>
              </a:rPr>
              <a:t>Source: </a:t>
            </a:r>
            <a:r>
              <a:rPr lang="en-US" sz="1000" b="0" dirty="0" smtClean="0">
                <a:solidFill>
                  <a:srgbClr val="FFFFFF"/>
                </a:solidFill>
              </a:rPr>
              <a:t>Wikipedia (Keychain)</a:t>
            </a:r>
            <a:endParaRPr lang="en-US" sz="1000" b="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398005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will I actually learn Hadoop?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This class session</a:t>
            </a:r>
          </a:p>
          <a:p>
            <a:r>
              <a:rPr lang="en-US" dirty="0" smtClean="0"/>
              <a:t>Hadoop: The Definitive Guide</a:t>
            </a:r>
          </a:p>
          <a:p>
            <a:r>
              <a:rPr lang="en-US" dirty="0" smtClean="0"/>
              <a:t>RTFM</a:t>
            </a:r>
          </a:p>
          <a:p>
            <a:r>
              <a:rPr lang="en-US" dirty="0" smtClean="0"/>
              <a:t>RTFC(!)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3625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Materials in the course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course homepage</a:t>
            </a:r>
          </a:p>
          <a:p>
            <a:r>
              <a:rPr lang="en-US" dirty="0"/>
              <a:t>Hadoop: The Definitive Guide</a:t>
            </a:r>
          </a:p>
          <a:p>
            <a:r>
              <a:rPr lang="en-US" dirty="0" smtClean="0"/>
              <a:t>Data-Intensive Text Processing with MapReduce</a:t>
            </a:r>
          </a:p>
          <a:p>
            <a:r>
              <a:rPr lang="en-US" dirty="0" smtClean="0"/>
              <a:t>Cloud</a:t>
            </a:r>
            <a:r>
              <a:rPr lang="en-US" baseline="30000" dirty="0" smtClean="0"/>
              <a:t>9</a:t>
            </a:r>
          </a:p>
          <a:p>
            <a:endParaRPr lang="en-US" dirty="0" smtClean="0"/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4343400" y="5638800"/>
            <a:ext cx="44196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  <a:latin typeface="Gill Sans"/>
                <a:cs typeface="Gill Sans"/>
              </a:rPr>
              <a:t>Take advantage of </a:t>
            </a:r>
            <a:r>
              <a:rPr lang="en-US" sz="2400" dirty="0" err="1" smtClean="0">
                <a:solidFill>
                  <a:srgbClr val="FF0000"/>
                </a:solidFill>
                <a:latin typeface="Gill Sans"/>
                <a:cs typeface="Gill Sans"/>
              </a:rPr>
              <a:t>GitHub</a:t>
            </a:r>
            <a:r>
              <a:rPr lang="en-US" sz="2400" dirty="0" smtClean="0">
                <a:solidFill>
                  <a:srgbClr val="FF0000"/>
                </a:solidFill>
                <a:latin typeface="Gill Sans"/>
                <a:cs typeface="Gill Sans"/>
              </a:rPr>
              <a:t>!</a:t>
            </a:r>
            <a:br>
              <a:rPr lang="en-US" sz="2400" dirty="0" smtClean="0">
                <a:solidFill>
                  <a:srgbClr val="FF0000"/>
                </a:solidFill>
                <a:latin typeface="Gill Sans"/>
                <a:cs typeface="Gill Sans"/>
              </a:rPr>
            </a:br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clone, branch, send pull request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26719052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Elephant_and_Mahout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628832" y="0"/>
            <a:ext cx="10401664" cy="6858000"/>
          </a:xfrm>
          <a:prstGeom prst="rect">
            <a:avLst/>
          </a:prstGeom>
        </p:spPr>
      </p:pic>
      <p:sp>
        <p:nvSpPr>
          <p:cNvPr id="7" name="TextBox 3"/>
          <p:cNvSpPr txBox="1">
            <a:spLocks noChangeArrowheads="1"/>
          </p:cNvSpPr>
          <p:nvPr/>
        </p:nvSpPr>
        <p:spPr bwMode="auto">
          <a:xfrm>
            <a:off x="0" y="6611938"/>
            <a:ext cx="2743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2"/>
                </a:solidFill>
              </a:rPr>
              <a:t>Source: </a:t>
            </a:r>
            <a:r>
              <a:rPr lang="en-US" sz="1000" b="0" dirty="0" smtClean="0">
                <a:solidFill>
                  <a:schemeClr val="bg2"/>
                </a:solidFill>
              </a:rPr>
              <a:t>Wikipedia (Mahout)</a:t>
            </a:r>
            <a:endParaRPr lang="en-US" sz="1000" b="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465721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Hadoop API*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Mapper</a:t>
            </a:r>
          </a:p>
          <a:p>
            <a:pPr lvl="1"/>
            <a:r>
              <a:rPr lang="en-US" dirty="0"/>
              <a:t>void setup(</a:t>
            </a:r>
            <a:r>
              <a:rPr lang="en-US" dirty="0" err="1"/>
              <a:t>Mapper.Context</a:t>
            </a:r>
            <a:r>
              <a:rPr lang="en-US" dirty="0"/>
              <a:t> context)</a:t>
            </a:r>
            <a:br>
              <a:rPr lang="en-US" dirty="0"/>
            </a:br>
            <a:r>
              <a:rPr lang="en-US" dirty="0"/>
              <a:t>Called once at the beginning of the </a:t>
            </a:r>
            <a:r>
              <a:rPr lang="en-US" dirty="0" smtClean="0"/>
              <a:t>task</a:t>
            </a:r>
          </a:p>
          <a:p>
            <a:pPr lvl="1"/>
            <a:r>
              <a:rPr lang="en-US" dirty="0" smtClean="0"/>
              <a:t>void map</a:t>
            </a:r>
            <a:r>
              <a:rPr lang="en-US" dirty="0"/>
              <a:t>(</a:t>
            </a:r>
            <a:r>
              <a:rPr lang="en-US" dirty="0" smtClean="0"/>
              <a:t>K </a:t>
            </a:r>
            <a:r>
              <a:rPr lang="en-US" dirty="0"/>
              <a:t>key, </a:t>
            </a:r>
            <a:r>
              <a:rPr lang="en-US" dirty="0" smtClean="0"/>
              <a:t>V </a:t>
            </a:r>
            <a:r>
              <a:rPr lang="en-US" dirty="0"/>
              <a:t>value, </a:t>
            </a:r>
            <a:r>
              <a:rPr lang="en-US" dirty="0" err="1"/>
              <a:t>Mapper.Context</a:t>
            </a:r>
            <a:r>
              <a:rPr lang="en-US" dirty="0"/>
              <a:t> context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dirty="0" smtClean="0"/>
              <a:t>Called </a:t>
            </a:r>
            <a:r>
              <a:rPr lang="en-US" dirty="0"/>
              <a:t>once for each key/value pair in the input </a:t>
            </a:r>
            <a:r>
              <a:rPr lang="en-US" dirty="0" smtClean="0"/>
              <a:t>split</a:t>
            </a:r>
          </a:p>
          <a:p>
            <a:pPr lvl="1"/>
            <a:r>
              <a:rPr lang="en-US" dirty="0"/>
              <a:t>void cleanup(</a:t>
            </a:r>
            <a:r>
              <a:rPr lang="en-US" dirty="0" err="1"/>
              <a:t>Mapper.Context</a:t>
            </a:r>
            <a:r>
              <a:rPr lang="en-US" dirty="0"/>
              <a:t> context)</a:t>
            </a:r>
            <a:br>
              <a:rPr lang="en-US" dirty="0"/>
            </a:br>
            <a:r>
              <a:rPr lang="en-US" dirty="0"/>
              <a:t>Called once at the end of the </a:t>
            </a:r>
            <a:r>
              <a:rPr lang="en-US" dirty="0" smtClean="0"/>
              <a:t>task</a:t>
            </a:r>
            <a:endParaRPr lang="en-US" dirty="0"/>
          </a:p>
          <a:p>
            <a:r>
              <a:rPr lang="en-US" dirty="0" smtClean="0"/>
              <a:t>Reducer/Combiner</a:t>
            </a:r>
          </a:p>
          <a:p>
            <a:pPr lvl="1"/>
            <a:r>
              <a:rPr lang="en-US" dirty="0" smtClean="0"/>
              <a:t>void setup(</a:t>
            </a:r>
            <a:r>
              <a:rPr lang="en-US" dirty="0" err="1" smtClean="0"/>
              <a:t>Reducer.Context</a:t>
            </a:r>
            <a:r>
              <a:rPr lang="en-US" dirty="0" smtClean="0"/>
              <a:t> </a:t>
            </a:r>
            <a:r>
              <a:rPr lang="en-US" dirty="0"/>
              <a:t>context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dirty="0" smtClean="0"/>
              <a:t>Called </a:t>
            </a:r>
            <a:r>
              <a:rPr lang="en-US" dirty="0"/>
              <a:t>once at the start of the </a:t>
            </a:r>
            <a:r>
              <a:rPr lang="en-US" dirty="0" smtClean="0"/>
              <a:t>task</a:t>
            </a:r>
            <a:endParaRPr lang="en-US" dirty="0"/>
          </a:p>
          <a:p>
            <a:pPr lvl="1"/>
            <a:r>
              <a:rPr lang="en-US" dirty="0"/>
              <a:t>v</a:t>
            </a:r>
            <a:r>
              <a:rPr lang="en-US" dirty="0" smtClean="0"/>
              <a:t>oid reduce</a:t>
            </a:r>
            <a:r>
              <a:rPr lang="en-US" dirty="0"/>
              <a:t>(</a:t>
            </a:r>
            <a:r>
              <a:rPr lang="en-US" dirty="0" smtClean="0"/>
              <a:t>K </a:t>
            </a:r>
            <a:r>
              <a:rPr lang="en-US" dirty="0"/>
              <a:t>key, </a:t>
            </a:r>
            <a:r>
              <a:rPr lang="en-US" dirty="0" err="1"/>
              <a:t>Iterable</a:t>
            </a:r>
            <a:r>
              <a:rPr lang="en-US" dirty="0"/>
              <a:t>&lt;</a:t>
            </a:r>
            <a:r>
              <a:rPr lang="en-US" dirty="0" smtClean="0"/>
              <a:t>V&gt; </a:t>
            </a:r>
            <a:r>
              <a:rPr lang="en-US" dirty="0"/>
              <a:t>values, </a:t>
            </a:r>
            <a:r>
              <a:rPr lang="en-US" dirty="0" err="1" smtClean="0"/>
              <a:t>Reducer.Context</a:t>
            </a:r>
            <a:r>
              <a:rPr lang="en-US" dirty="0" smtClean="0"/>
              <a:t> </a:t>
            </a:r>
            <a:r>
              <a:rPr lang="en-US" dirty="0"/>
              <a:t>context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dirty="0" smtClean="0"/>
              <a:t>Called </a:t>
            </a:r>
            <a:r>
              <a:rPr lang="en-US" dirty="0"/>
              <a:t>once for each </a:t>
            </a:r>
            <a:r>
              <a:rPr lang="en-US" dirty="0" smtClean="0"/>
              <a:t>key</a:t>
            </a:r>
            <a:endParaRPr lang="en-US" dirty="0"/>
          </a:p>
          <a:p>
            <a:pPr lvl="1"/>
            <a:r>
              <a:rPr lang="en-US" dirty="0"/>
              <a:t>v</a:t>
            </a:r>
            <a:r>
              <a:rPr lang="en-US" dirty="0" smtClean="0"/>
              <a:t>oid cleanup(</a:t>
            </a:r>
            <a:r>
              <a:rPr lang="en-US" dirty="0" err="1" smtClean="0"/>
              <a:t>Reducer.Context</a:t>
            </a:r>
            <a:r>
              <a:rPr lang="en-US" dirty="0" smtClean="0"/>
              <a:t> </a:t>
            </a:r>
            <a:r>
              <a:rPr lang="en-US" dirty="0"/>
              <a:t>context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dirty="0" smtClean="0"/>
              <a:t>Called </a:t>
            </a:r>
            <a:r>
              <a:rPr lang="en-US" dirty="0"/>
              <a:t>once at the end of the </a:t>
            </a:r>
            <a:r>
              <a:rPr lang="en-US" dirty="0" smtClean="0"/>
              <a:t>task</a:t>
            </a: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5020340" y="6324600"/>
            <a:ext cx="397126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*Note that there are two versions of the API!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46805116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Hadoop API*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Partitioner</a:t>
            </a:r>
            <a:endParaRPr lang="en-US" dirty="0" smtClean="0"/>
          </a:p>
          <a:p>
            <a:pPr lvl="1"/>
            <a:r>
              <a:rPr lang="en-US" dirty="0" err="1"/>
              <a:t>i</a:t>
            </a:r>
            <a:r>
              <a:rPr lang="en-US" dirty="0" err="1" smtClean="0"/>
              <a:t>nt</a:t>
            </a:r>
            <a:r>
              <a:rPr lang="en-US" dirty="0" smtClean="0"/>
              <a:t> </a:t>
            </a:r>
            <a:r>
              <a:rPr lang="en-US" dirty="0" err="1" smtClean="0"/>
              <a:t>getPartition</a:t>
            </a:r>
            <a:r>
              <a:rPr lang="en-US" dirty="0"/>
              <a:t>(</a:t>
            </a:r>
            <a:r>
              <a:rPr lang="en-US" dirty="0" smtClean="0"/>
              <a:t>K </a:t>
            </a:r>
            <a:r>
              <a:rPr lang="en-US" dirty="0"/>
              <a:t>key, </a:t>
            </a:r>
            <a:r>
              <a:rPr lang="en-US" dirty="0" smtClean="0"/>
              <a:t>V </a:t>
            </a:r>
            <a:r>
              <a:rPr lang="en-US" dirty="0"/>
              <a:t>value, 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numPartitions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dirty="0" smtClean="0"/>
              <a:t>Get </a:t>
            </a:r>
            <a:r>
              <a:rPr lang="en-US" dirty="0"/>
              <a:t>the partition number </a:t>
            </a:r>
            <a:r>
              <a:rPr lang="en-US" dirty="0" smtClean="0"/>
              <a:t>given total </a:t>
            </a:r>
            <a:r>
              <a:rPr lang="en-US" dirty="0"/>
              <a:t>number of partitions </a:t>
            </a:r>
          </a:p>
          <a:p>
            <a:r>
              <a:rPr lang="en-US" dirty="0" smtClean="0"/>
              <a:t>Job</a:t>
            </a:r>
          </a:p>
          <a:p>
            <a:pPr lvl="1"/>
            <a:r>
              <a:rPr lang="en-US" dirty="0" smtClean="0"/>
              <a:t>Represents a packaged Hadoop job for submission to cluster</a:t>
            </a:r>
          </a:p>
          <a:p>
            <a:pPr lvl="1"/>
            <a:r>
              <a:rPr lang="en-US" dirty="0" smtClean="0"/>
              <a:t>Need to specify input and output paths</a:t>
            </a:r>
          </a:p>
          <a:p>
            <a:pPr lvl="1"/>
            <a:r>
              <a:rPr lang="en-US" dirty="0"/>
              <a:t>Need to specify </a:t>
            </a:r>
            <a:r>
              <a:rPr lang="en-US" dirty="0" smtClean="0"/>
              <a:t>input and output formats</a:t>
            </a:r>
          </a:p>
          <a:p>
            <a:pPr lvl="1"/>
            <a:r>
              <a:rPr lang="en-US" dirty="0"/>
              <a:t>Need to specify </a:t>
            </a:r>
            <a:r>
              <a:rPr lang="en-US" dirty="0" smtClean="0"/>
              <a:t>mapper, reducer, combiner, </a:t>
            </a:r>
            <a:r>
              <a:rPr lang="en-US" dirty="0" err="1" smtClean="0"/>
              <a:t>partitioner</a:t>
            </a:r>
            <a:r>
              <a:rPr lang="en-US" dirty="0" smtClean="0"/>
              <a:t> classes</a:t>
            </a:r>
          </a:p>
          <a:p>
            <a:pPr lvl="1"/>
            <a:r>
              <a:rPr lang="en-US" dirty="0"/>
              <a:t>Need to specify </a:t>
            </a:r>
            <a:r>
              <a:rPr lang="en-US" dirty="0" smtClean="0"/>
              <a:t>intermediate/final key/value classes</a:t>
            </a:r>
          </a:p>
          <a:p>
            <a:pPr lvl="1"/>
            <a:r>
              <a:rPr lang="en-US" dirty="0" smtClean="0"/>
              <a:t>Need to specify number of </a:t>
            </a:r>
            <a:r>
              <a:rPr lang="en-US" dirty="0" smtClean="0"/>
              <a:t>reducers </a:t>
            </a:r>
            <a:r>
              <a:rPr lang="en-US" dirty="0" smtClean="0"/>
              <a:t>(but not </a:t>
            </a:r>
            <a:r>
              <a:rPr lang="en-US" dirty="0" smtClean="0"/>
              <a:t>mappers, </a:t>
            </a:r>
            <a:r>
              <a:rPr lang="en-US" dirty="0" smtClean="0"/>
              <a:t>why?)</a:t>
            </a:r>
          </a:p>
          <a:p>
            <a:pPr lvl="1"/>
            <a:r>
              <a:rPr lang="en-US" dirty="0" smtClean="0"/>
              <a:t>Don’t depend of defaults!</a:t>
            </a: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5020340" y="6324600"/>
            <a:ext cx="397126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*Note that there are two versions of the API!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426070556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My Theme Colors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FFFF99"/>
      </a:accent1>
      <a:accent2>
        <a:srgbClr val="9999FF"/>
      </a:accent2>
      <a:accent3>
        <a:srgbClr val="CCFF99"/>
      </a:accent3>
      <a:accent4>
        <a:srgbClr val="FF99CC"/>
      </a:accent4>
      <a:accent5>
        <a:srgbClr val="99CCFF"/>
      </a:accent5>
      <a:accent6>
        <a:srgbClr val="FFCC99"/>
      </a:accent6>
      <a:hlink>
        <a:srgbClr val="FFFFFF"/>
      </a:hlink>
      <a:folHlink>
        <a:srgbClr val="B2B2B2"/>
      </a:folHlink>
    </a:clrScheme>
    <a:fontScheme name="Default Design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25252F"/>
        </a:dk1>
        <a:lt1>
          <a:srgbClr val="9999FF"/>
        </a:lt1>
        <a:dk2>
          <a:srgbClr val="000000"/>
        </a:dk2>
        <a:lt2>
          <a:srgbClr val="FFFFFF"/>
        </a:lt2>
        <a:accent1>
          <a:srgbClr val="3366FF"/>
        </a:accent1>
        <a:accent2>
          <a:srgbClr val="003399"/>
        </a:accent2>
        <a:accent3>
          <a:srgbClr val="AAAAAA"/>
        </a:accent3>
        <a:accent4>
          <a:srgbClr val="8282DA"/>
        </a:accent4>
        <a:accent5>
          <a:srgbClr val="ADB8FF"/>
        </a:accent5>
        <a:accent6>
          <a:srgbClr val="002D8A"/>
        </a:accent6>
        <a:hlink>
          <a:srgbClr val="009999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314183"/>
        </a:dk1>
        <a:lt1>
          <a:srgbClr val="FFFFFF"/>
        </a:lt1>
        <a:dk2>
          <a:srgbClr val="0B1E45"/>
        </a:dk2>
        <a:lt2>
          <a:srgbClr val="FFFFFF"/>
        </a:lt2>
        <a:accent1>
          <a:srgbClr val="6666FF"/>
        </a:accent1>
        <a:accent2>
          <a:srgbClr val="0066FF"/>
        </a:accent2>
        <a:accent3>
          <a:srgbClr val="AAABB0"/>
        </a:accent3>
        <a:accent4>
          <a:srgbClr val="DADADA"/>
        </a:accent4>
        <a:accent5>
          <a:srgbClr val="B8B8FF"/>
        </a:accent5>
        <a:accent6>
          <a:srgbClr val="005CE7"/>
        </a:accent6>
        <a:hlink>
          <a:srgbClr val="006699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194349"/>
        </a:dk1>
        <a:lt1>
          <a:srgbClr val="FFFFCC"/>
        </a:lt1>
        <a:dk2>
          <a:srgbClr val="006666"/>
        </a:dk2>
        <a:lt2>
          <a:srgbClr val="FFFFFF"/>
        </a:lt2>
        <a:accent1>
          <a:srgbClr val="99CC00"/>
        </a:accent1>
        <a:accent2>
          <a:srgbClr val="00B6B2"/>
        </a:accent2>
        <a:accent3>
          <a:srgbClr val="AAB8B8"/>
        </a:accent3>
        <a:accent4>
          <a:srgbClr val="DADAAE"/>
        </a:accent4>
        <a:accent5>
          <a:srgbClr val="CAE2AA"/>
        </a:accent5>
        <a:accent6>
          <a:srgbClr val="00A5A1"/>
        </a:accent6>
        <a:hlink>
          <a:srgbClr val="669900"/>
        </a:hlink>
        <a:folHlink>
          <a:srgbClr val="6666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194349"/>
        </a:dk1>
        <a:lt1>
          <a:srgbClr val="FFFFCC"/>
        </a:lt1>
        <a:dk2>
          <a:srgbClr val="0000FF"/>
        </a:dk2>
        <a:lt2>
          <a:srgbClr val="FFFFFF"/>
        </a:lt2>
        <a:accent1>
          <a:srgbClr val="0099FF"/>
        </a:accent1>
        <a:accent2>
          <a:srgbClr val="33CC33"/>
        </a:accent2>
        <a:accent3>
          <a:srgbClr val="AAAAFF"/>
        </a:accent3>
        <a:accent4>
          <a:srgbClr val="DADAAE"/>
        </a:accent4>
        <a:accent5>
          <a:srgbClr val="AACAFF"/>
        </a:accent5>
        <a:accent6>
          <a:srgbClr val="2DB92D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194349"/>
        </a:dk1>
        <a:lt1>
          <a:srgbClr val="FFFFCC"/>
        </a:lt1>
        <a:dk2>
          <a:srgbClr val="72A497"/>
        </a:dk2>
        <a:lt2>
          <a:srgbClr val="000000"/>
        </a:lt2>
        <a:accent1>
          <a:srgbClr val="805D32"/>
        </a:accent1>
        <a:accent2>
          <a:srgbClr val="7D2F3C"/>
        </a:accent2>
        <a:accent3>
          <a:srgbClr val="BCCFC9"/>
        </a:accent3>
        <a:accent4>
          <a:srgbClr val="DADAAE"/>
        </a:accent4>
        <a:accent5>
          <a:srgbClr val="C0B6AD"/>
        </a:accent5>
        <a:accent6>
          <a:srgbClr val="712A35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1C1C1C"/>
        </a:dk1>
        <a:lt1>
          <a:srgbClr val="FFFFFF"/>
        </a:lt1>
        <a:dk2>
          <a:srgbClr val="710F0F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BB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666699"/>
        </a:hlink>
        <a:folHlink>
          <a:srgbClr val="99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336666"/>
        </a:dk1>
        <a:lt1>
          <a:srgbClr val="FFFFFF"/>
        </a:lt1>
        <a:dk2>
          <a:srgbClr val="000000"/>
        </a:dk2>
        <a:lt2>
          <a:srgbClr val="666699"/>
        </a:lt2>
        <a:accent1>
          <a:srgbClr val="99CCCC"/>
        </a:accent1>
        <a:accent2>
          <a:srgbClr val="CCCCCC"/>
        </a:accent2>
        <a:accent3>
          <a:srgbClr val="FFFFFF"/>
        </a:accent3>
        <a:accent4>
          <a:srgbClr val="2A5656"/>
        </a:accent4>
        <a:accent5>
          <a:srgbClr val="CAE2E2"/>
        </a:accent5>
        <a:accent6>
          <a:srgbClr val="B9B9B9"/>
        </a:accent6>
        <a:hlink>
          <a:srgbClr val="006666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336699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CC3300"/>
        </a:accent1>
        <a:accent2>
          <a:srgbClr val="CC9900"/>
        </a:accent2>
        <a:accent3>
          <a:srgbClr val="FFFFFF"/>
        </a:accent3>
        <a:accent4>
          <a:srgbClr val="000000"/>
        </a:accent4>
        <a:accent5>
          <a:srgbClr val="E2ADAA"/>
        </a:accent5>
        <a:accent6>
          <a:srgbClr val="B98A00"/>
        </a:accent6>
        <a:hlink>
          <a:srgbClr val="CC6600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666699"/>
        </a:accent1>
        <a:accent2>
          <a:srgbClr val="9999FF"/>
        </a:accent2>
        <a:accent3>
          <a:srgbClr val="FFFFFF"/>
        </a:accent3>
        <a:accent4>
          <a:srgbClr val="000000"/>
        </a:accent4>
        <a:accent5>
          <a:srgbClr val="B8B8CA"/>
        </a:accent5>
        <a:accent6>
          <a:srgbClr val="8A8AE7"/>
        </a:accent6>
        <a:hlink>
          <a:srgbClr val="3366FF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47364</TotalTime>
  <Words>1432</Words>
  <Application>Microsoft Macintosh PowerPoint</Application>
  <PresentationFormat>On-screen Show (4:3)</PresentationFormat>
  <Paragraphs>324</Paragraphs>
  <Slides>35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6" baseType="lpstr">
      <vt:lpstr>Default Design</vt:lpstr>
      <vt:lpstr>PowerPoint Presentation</vt:lpstr>
      <vt:lpstr>PowerPoint Presentation</vt:lpstr>
      <vt:lpstr>PowerPoint Presentation</vt:lpstr>
      <vt:lpstr>PowerPoint Presentation</vt:lpstr>
      <vt:lpstr>How will I actually learn Hadoop?</vt:lpstr>
      <vt:lpstr>Materials in the course</vt:lpstr>
      <vt:lpstr>PowerPoint Presentation</vt:lpstr>
      <vt:lpstr>Basic Hadoop API*</vt:lpstr>
      <vt:lpstr>Basic Hadoop API*</vt:lpstr>
      <vt:lpstr>A tale of two packages…</vt:lpstr>
      <vt:lpstr>Data Types in Hadoop: Keys and Values</vt:lpstr>
      <vt:lpstr>“Hello World”: Word Count</vt:lpstr>
      <vt:lpstr>“Hello World”: Word Count</vt:lpstr>
      <vt:lpstr>“Hello World”: Word Count</vt:lpstr>
      <vt:lpstr>Three Gotchas</vt:lpstr>
      <vt:lpstr>Getting Data to Mappers and Reducers</vt:lpstr>
      <vt:lpstr>Complex Data Types in Hadoop</vt:lpstr>
      <vt:lpstr>Basic Cluster Components*</vt:lpstr>
      <vt:lpstr>Putting everything together…</vt:lpstr>
      <vt:lpstr>Anatomy of a Job</vt:lpstr>
      <vt:lpstr>Anatomy of a Job</vt:lpstr>
      <vt:lpstr>PowerPoint Presentation</vt:lpstr>
      <vt:lpstr>PowerPoint Presentation</vt:lpstr>
      <vt:lpstr>PowerPoint Presentation</vt:lpstr>
      <vt:lpstr>PowerPoint Presentation</vt:lpstr>
      <vt:lpstr>Input and Output</vt:lpstr>
      <vt:lpstr>Shuffle and Sort in Hadoop</vt:lpstr>
      <vt:lpstr>Shuffle and Sort</vt:lpstr>
      <vt:lpstr>Hadoop Workflow</vt:lpstr>
      <vt:lpstr>Recommended Workflow</vt:lpstr>
      <vt:lpstr>Actually Running the Job</vt:lpstr>
      <vt:lpstr>Debugging Hadoop</vt:lpstr>
      <vt:lpstr>Code Execution Environments</vt:lpstr>
      <vt:lpstr>Hadoop Debugging Strategies</vt:lpstr>
      <vt:lpstr>PowerPoint Presentation</vt:lpstr>
    </vt:vector>
  </TitlesOfParts>
  <Company>University of Maryland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Data-Intensive Information Processing Applications </dc:title>
  <dc:creator>Jimmy Lin</dc:creator>
  <cp:lastModifiedBy>Jimmy Lin</cp:lastModifiedBy>
  <cp:revision>8453</cp:revision>
  <dcterms:created xsi:type="dcterms:W3CDTF">2012-08-31T06:36:49Z</dcterms:created>
  <dcterms:modified xsi:type="dcterms:W3CDTF">2013-02-01T15:29:21Z</dcterms:modified>
</cp:coreProperties>
</file>